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GB" dirty="0"/>
              <a:t>Volume PA (2022 Predicted)</a:t>
            </a:r>
          </a:p>
        </c:rich>
      </c:tx>
      <c:layout>
        <c:manualLayout>
          <c:xMode val="edge"/>
          <c:yMode val="edge"/>
          <c:x val="0.41504855643044625"/>
          <c:y val="2.7777777777777776E-2"/>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Sheet1!$D$4</c:f>
              <c:strCache>
                <c:ptCount val="1"/>
                <c:pt idx="0">
                  <c:v>2018</c:v>
                </c:pt>
              </c:strCache>
            </c:strRef>
          </c:tx>
          <c:spPr>
            <a:gradFill>
              <a:gsLst>
                <a:gs pos="100000">
                  <a:schemeClr val="accent1">
                    <a:alpha val="0"/>
                  </a:schemeClr>
                </a:gs>
                <a:gs pos="50000">
                  <a:schemeClr val="accent1"/>
                </a:gs>
              </a:gsLst>
              <a:lin ang="5400000" scaled="0"/>
            </a:gradFill>
            <a:ln>
              <a:noFill/>
            </a:ln>
            <a:effectLst/>
            <a:sp3d/>
          </c:spPr>
          <c:invertIfNegative val="0"/>
          <c:cat>
            <c:strRef>
              <c:f>Sheet1!$E$3</c:f>
              <c:strCache>
                <c:ptCount val="1"/>
                <c:pt idx="0">
                  <c:v>Deliveries</c:v>
                </c:pt>
              </c:strCache>
            </c:strRef>
          </c:cat>
          <c:val>
            <c:numRef>
              <c:f>Sheet1!$E$4</c:f>
              <c:numCache>
                <c:formatCode>General</c:formatCode>
                <c:ptCount val="1"/>
                <c:pt idx="0">
                  <c:v>124135</c:v>
                </c:pt>
              </c:numCache>
            </c:numRef>
          </c:val>
          <c:extLst>
            <c:ext xmlns:c16="http://schemas.microsoft.com/office/drawing/2014/chart" uri="{C3380CC4-5D6E-409C-BE32-E72D297353CC}">
              <c16:uniqueId val="{00000000-1DAC-41C9-B264-82FB46867118}"/>
            </c:ext>
          </c:extLst>
        </c:ser>
        <c:ser>
          <c:idx val="1"/>
          <c:order val="1"/>
          <c:tx>
            <c:strRef>
              <c:f>Sheet1!$D$5</c:f>
              <c:strCache>
                <c:ptCount val="1"/>
                <c:pt idx="0">
                  <c:v>2019</c:v>
                </c:pt>
              </c:strCache>
            </c:strRef>
          </c:tx>
          <c:spPr>
            <a:gradFill>
              <a:gsLst>
                <a:gs pos="100000">
                  <a:schemeClr val="accent2">
                    <a:alpha val="0"/>
                  </a:schemeClr>
                </a:gs>
                <a:gs pos="50000">
                  <a:schemeClr val="accent2"/>
                </a:gs>
              </a:gsLst>
              <a:lin ang="5400000" scaled="0"/>
            </a:gradFill>
            <a:ln>
              <a:noFill/>
            </a:ln>
            <a:effectLst/>
            <a:sp3d/>
          </c:spPr>
          <c:invertIfNegative val="0"/>
          <c:cat>
            <c:strRef>
              <c:f>Sheet1!$E$3</c:f>
              <c:strCache>
                <c:ptCount val="1"/>
                <c:pt idx="0">
                  <c:v>Deliveries</c:v>
                </c:pt>
              </c:strCache>
            </c:strRef>
          </c:cat>
          <c:val>
            <c:numRef>
              <c:f>Sheet1!$E$5</c:f>
              <c:numCache>
                <c:formatCode>General</c:formatCode>
                <c:ptCount val="1"/>
                <c:pt idx="0">
                  <c:v>131722</c:v>
                </c:pt>
              </c:numCache>
            </c:numRef>
          </c:val>
          <c:extLst>
            <c:ext xmlns:c16="http://schemas.microsoft.com/office/drawing/2014/chart" uri="{C3380CC4-5D6E-409C-BE32-E72D297353CC}">
              <c16:uniqueId val="{00000001-1DAC-41C9-B264-82FB46867118}"/>
            </c:ext>
          </c:extLst>
        </c:ser>
        <c:ser>
          <c:idx val="2"/>
          <c:order val="2"/>
          <c:tx>
            <c:strRef>
              <c:f>Sheet1!$D$6</c:f>
              <c:strCache>
                <c:ptCount val="1"/>
                <c:pt idx="0">
                  <c:v>2020</c:v>
                </c:pt>
              </c:strCache>
            </c:strRef>
          </c:tx>
          <c:spPr>
            <a:gradFill>
              <a:gsLst>
                <a:gs pos="100000">
                  <a:schemeClr val="accent3">
                    <a:alpha val="0"/>
                  </a:schemeClr>
                </a:gs>
                <a:gs pos="50000">
                  <a:schemeClr val="accent3"/>
                </a:gs>
              </a:gsLst>
              <a:lin ang="5400000" scaled="0"/>
            </a:gradFill>
            <a:ln>
              <a:noFill/>
            </a:ln>
            <a:effectLst/>
            <a:sp3d/>
          </c:spPr>
          <c:invertIfNegative val="0"/>
          <c:cat>
            <c:strRef>
              <c:f>Sheet1!$E$3</c:f>
              <c:strCache>
                <c:ptCount val="1"/>
                <c:pt idx="0">
                  <c:v>Deliveries</c:v>
                </c:pt>
              </c:strCache>
            </c:strRef>
          </c:cat>
          <c:val>
            <c:numRef>
              <c:f>Sheet1!$E$6</c:f>
              <c:numCache>
                <c:formatCode>General</c:formatCode>
                <c:ptCount val="1"/>
                <c:pt idx="0">
                  <c:v>167320</c:v>
                </c:pt>
              </c:numCache>
            </c:numRef>
          </c:val>
          <c:extLst>
            <c:ext xmlns:c16="http://schemas.microsoft.com/office/drawing/2014/chart" uri="{C3380CC4-5D6E-409C-BE32-E72D297353CC}">
              <c16:uniqueId val="{00000002-1DAC-41C9-B264-82FB46867118}"/>
            </c:ext>
          </c:extLst>
        </c:ser>
        <c:ser>
          <c:idx val="3"/>
          <c:order val="3"/>
          <c:tx>
            <c:strRef>
              <c:f>Sheet1!$D$7</c:f>
              <c:strCache>
                <c:ptCount val="1"/>
                <c:pt idx="0">
                  <c:v>2021</c:v>
                </c:pt>
              </c:strCache>
            </c:strRef>
          </c:tx>
          <c:spPr>
            <a:gradFill>
              <a:gsLst>
                <a:gs pos="100000">
                  <a:schemeClr val="accent4">
                    <a:alpha val="0"/>
                  </a:schemeClr>
                </a:gs>
                <a:gs pos="50000">
                  <a:schemeClr val="accent4"/>
                </a:gs>
              </a:gsLst>
              <a:lin ang="5400000" scaled="0"/>
            </a:gradFill>
            <a:ln>
              <a:noFill/>
            </a:ln>
            <a:effectLst/>
            <a:sp3d/>
          </c:spPr>
          <c:invertIfNegative val="0"/>
          <c:cat>
            <c:strRef>
              <c:f>Sheet1!$E$3</c:f>
              <c:strCache>
                <c:ptCount val="1"/>
                <c:pt idx="0">
                  <c:v>Deliveries</c:v>
                </c:pt>
              </c:strCache>
            </c:strRef>
          </c:cat>
          <c:val>
            <c:numRef>
              <c:f>Sheet1!$E$7</c:f>
              <c:numCache>
                <c:formatCode>General</c:formatCode>
                <c:ptCount val="1"/>
                <c:pt idx="0">
                  <c:v>210616</c:v>
                </c:pt>
              </c:numCache>
            </c:numRef>
          </c:val>
          <c:extLst>
            <c:ext xmlns:c16="http://schemas.microsoft.com/office/drawing/2014/chart" uri="{C3380CC4-5D6E-409C-BE32-E72D297353CC}">
              <c16:uniqueId val="{00000003-1DAC-41C9-B264-82FB46867118}"/>
            </c:ext>
          </c:extLst>
        </c:ser>
        <c:ser>
          <c:idx val="4"/>
          <c:order val="4"/>
          <c:tx>
            <c:strRef>
              <c:f>Sheet1!$D$8</c:f>
              <c:strCache>
                <c:ptCount val="1"/>
                <c:pt idx="0">
                  <c:v>2022</c:v>
                </c:pt>
              </c:strCache>
            </c:strRef>
          </c:tx>
          <c:spPr>
            <a:gradFill>
              <a:gsLst>
                <a:gs pos="100000">
                  <a:schemeClr val="accent5">
                    <a:alpha val="0"/>
                  </a:schemeClr>
                </a:gs>
                <a:gs pos="50000">
                  <a:schemeClr val="accent5"/>
                </a:gs>
              </a:gsLst>
              <a:lin ang="5400000" scaled="0"/>
            </a:gradFill>
            <a:ln>
              <a:noFill/>
            </a:ln>
            <a:effectLst/>
            <a:sp3d/>
          </c:spPr>
          <c:invertIfNegative val="0"/>
          <c:cat>
            <c:strRef>
              <c:f>Sheet1!$E$3</c:f>
              <c:strCache>
                <c:ptCount val="1"/>
                <c:pt idx="0">
                  <c:v>Deliveries</c:v>
                </c:pt>
              </c:strCache>
            </c:strRef>
          </c:cat>
          <c:val>
            <c:numRef>
              <c:f>Sheet1!$E$8</c:f>
              <c:numCache>
                <c:formatCode>General</c:formatCode>
                <c:ptCount val="1"/>
                <c:pt idx="0">
                  <c:v>230313</c:v>
                </c:pt>
              </c:numCache>
            </c:numRef>
          </c:val>
          <c:extLst>
            <c:ext xmlns:c16="http://schemas.microsoft.com/office/drawing/2014/chart" uri="{C3380CC4-5D6E-409C-BE32-E72D297353CC}">
              <c16:uniqueId val="{00000004-1DAC-41C9-B264-82FB46867118}"/>
            </c:ext>
          </c:extLst>
        </c:ser>
        <c:dLbls>
          <c:showLegendKey val="0"/>
          <c:showVal val="0"/>
          <c:showCatName val="0"/>
          <c:showSerName val="0"/>
          <c:showPercent val="0"/>
          <c:showBubbleSize val="0"/>
        </c:dLbls>
        <c:gapWidth val="150"/>
        <c:gapDepth val="0"/>
        <c:shape val="box"/>
        <c:axId val="317859112"/>
        <c:axId val="474338096"/>
        <c:axId val="0"/>
      </c:bar3DChart>
      <c:catAx>
        <c:axId val="317859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338096"/>
        <c:crosses val="autoZero"/>
        <c:auto val="1"/>
        <c:lblAlgn val="ctr"/>
        <c:lblOffset val="100"/>
        <c:noMultiLvlLbl val="0"/>
      </c:catAx>
      <c:valAx>
        <c:axId val="47433809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7859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n-GB"/>
              <a:t>Fuel, co2 &amp;</a:t>
            </a:r>
            <a:r>
              <a:rPr lang="en-GB" baseline="0"/>
              <a:t> Litres</a:t>
            </a:r>
            <a:endParaRPr lang="en-GB"/>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Sheet1!$D$23</c:f>
              <c:strCache>
                <c:ptCount val="1"/>
                <c:pt idx="0">
                  <c:v>Year</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Sheet1!$E$23:$H$23</c:f>
              <c:numCache>
                <c:formatCode>General</c:formatCode>
                <c:ptCount val="4"/>
                <c:pt idx="0">
                  <c:v>2018</c:v>
                </c:pt>
                <c:pt idx="1">
                  <c:v>2019</c:v>
                </c:pt>
                <c:pt idx="2">
                  <c:v>2020</c:v>
                </c:pt>
                <c:pt idx="3">
                  <c:v>2021</c:v>
                </c:pt>
              </c:numCache>
            </c:numRef>
          </c:val>
          <c:extLst>
            <c:ext xmlns:c16="http://schemas.microsoft.com/office/drawing/2014/chart" uri="{C3380CC4-5D6E-409C-BE32-E72D297353CC}">
              <c16:uniqueId val="{00000000-9DFE-4733-B19B-99C39B51C740}"/>
            </c:ext>
          </c:extLst>
        </c:ser>
        <c:ser>
          <c:idx val="1"/>
          <c:order val="1"/>
          <c:tx>
            <c:strRef>
              <c:f>Sheet1!$D$24</c:f>
              <c:strCache>
                <c:ptCount val="1"/>
                <c:pt idx="0">
                  <c:v>Litres</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Sheet1!$E$24:$H$24</c:f>
              <c:numCache>
                <c:formatCode>_(* #,##0.00_);_(* \(#,##0.00\);_(* "-"??_);_(@_)</c:formatCode>
                <c:ptCount val="4"/>
                <c:pt idx="0">
                  <c:v>361696</c:v>
                </c:pt>
                <c:pt idx="1">
                  <c:v>424154</c:v>
                </c:pt>
                <c:pt idx="2">
                  <c:v>359619</c:v>
                </c:pt>
                <c:pt idx="3">
                  <c:v>365484</c:v>
                </c:pt>
              </c:numCache>
            </c:numRef>
          </c:val>
          <c:extLst>
            <c:ext xmlns:c16="http://schemas.microsoft.com/office/drawing/2014/chart" uri="{C3380CC4-5D6E-409C-BE32-E72D297353CC}">
              <c16:uniqueId val="{00000001-9DFE-4733-B19B-99C39B51C740}"/>
            </c:ext>
          </c:extLst>
        </c:ser>
        <c:ser>
          <c:idx val="2"/>
          <c:order val="2"/>
          <c:tx>
            <c:strRef>
              <c:f>Sheet1!$D$25</c:f>
              <c:strCache>
                <c:ptCount val="1"/>
                <c:pt idx="0">
                  <c:v>Co2</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Sheet1!$E$25:$H$25</c:f>
              <c:numCache>
                <c:formatCode>_(* #,##0.00_);_(* \(#,##0.00\);_(* "-"??_);_(@_)</c:formatCode>
                <c:ptCount val="4"/>
                <c:pt idx="0">
                  <c:v>969347</c:v>
                </c:pt>
                <c:pt idx="1">
                  <c:v>1136733</c:v>
                </c:pt>
                <c:pt idx="2">
                  <c:v>963779</c:v>
                </c:pt>
                <c:pt idx="3">
                  <c:v>909620</c:v>
                </c:pt>
              </c:numCache>
            </c:numRef>
          </c:val>
          <c:extLst>
            <c:ext xmlns:c16="http://schemas.microsoft.com/office/drawing/2014/chart" uri="{C3380CC4-5D6E-409C-BE32-E72D297353CC}">
              <c16:uniqueId val="{00000002-9DFE-4733-B19B-99C39B51C740}"/>
            </c:ext>
          </c:extLst>
        </c:ser>
        <c:dLbls>
          <c:showLegendKey val="0"/>
          <c:showVal val="1"/>
          <c:showCatName val="0"/>
          <c:showSerName val="0"/>
          <c:showPercent val="0"/>
          <c:showBubbleSize val="0"/>
        </c:dLbls>
        <c:gapWidth val="150"/>
        <c:gapDepth val="0"/>
        <c:shape val="box"/>
        <c:axId val="531083880"/>
        <c:axId val="531089128"/>
        <c:axId val="535517088"/>
      </c:bar3DChart>
      <c:catAx>
        <c:axId val="53108388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089128"/>
        <c:crosses val="autoZero"/>
        <c:auto val="1"/>
        <c:lblAlgn val="ctr"/>
        <c:lblOffset val="100"/>
        <c:noMultiLvlLbl val="0"/>
      </c:catAx>
      <c:valAx>
        <c:axId val="53108912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083880"/>
        <c:crosses val="autoZero"/>
        <c:crossBetween val="between"/>
      </c:valAx>
      <c:serAx>
        <c:axId val="535517088"/>
        <c:scaling>
          <c:orientation val="minMax"/>
        </c:scaling>
        <c:delete val="0"/>
        <c:axPos val="b"/>
        <c:majorTickMark val="none"/>
        <c:minorTickMark val="none"/>
        <c:tickLblPos val="nextTo"/>
        <c:spPr>
          <a:noFill/>
          <a:ln w="9525"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089128"/>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C012C-BC80-4A31-A8AC-79DD04A1C1DE}"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D28C265E-1C52-423F-830E-0142F2C7E035}">
      <dgm:prSet/>
      <dgm:spPr/>
      <dgm:t>
        <a:bodyPr/>
        <a:lstStyle/>
        <a:p>
          <a:r>
            <a:rPr lang="en-GB"/>
            <a:t>Data Collections</a:t>
          </a:r>
          <a:endParaRPr lang="en-US"/>
        </a:p>
      </dgm:t>
    </dgm:pt>
    <dgm:pt modelId="{875CDC16-AD75-4285-B80F-83A50E4C7DEB}" type="parTrans" cxnId="{04A8183E-B6F9-49AE-A944-9F540815F548}">
      <dgm:prSet/>
      <dgm:spPr/>
      <dgm:t>
        <a:bodyPr/>
        <a:lstStyle/>
        <a:p>
          <a:endParaRPr lang="en-US"/>
        </a:p>
      </dgm:t>
    </dgm:pt>
    <dgm:pt modelId="{961F4AFA-305E-4BB0-8811-84DB7BAC8D2B}" type="sibTrans" cxnId="{04A8183E-B6F9-49AE-A944-9F540815F548}">
      <dgm:prSet/>
      <dgm:spPr/>
      <dgm:t>
        <a:bodyPr/>
        <a:lstStyle/>
        <a:p>
          <a:endParaRPr lang="en-US"/>
        </a:p>
      </dgm:t>
    </dgm:pt>
    <dgm:pt modelId="{8AE204F5-E92C-4657-8DF1-CDBA36DFD324}">
      <dgm:prSet/>
      <dgm:spPr/>
      <dgm:t>
        <a:bodyPr/>
        <a:lstStyle/>
        <a:p>
          <a:r>
            <a:rPr lang="en-GB"/>
            <a:t>Key Environmental Impacts</a:t>
          </a:r>
          <a:endParaRPr lang="en-US"/>
        </a:p>
      </dgm:t>
    </dgm:pt>
    <dgm:pt modelId="{719CC65F-9329-4E84-9DBD-4E10269E6245}" type="parTrans" cxnId="{E25989EA-94BA-40FE-977B-88D4148B7E0A}">
      <dgm:prSet/>
      <dgm:spPr/>
      <dgm:t>
        <a:bodyPr/>
        <a:lstStyle/>
        <a:p>
          <a:endParaRPr lang="en-US"/>
        </a:p>
      </dgm:t>
    </dgm:pt>
    <dgm:pt modelId="{3DF41A8A-853C-4A35-87D0-74DB0639DF3F}" type="sibTrans" cxnId="{E25989EA-94BA-40FE-977B-88D4148B7E0A}">
      <dgm:prSet/>
      <dgm:spPr/>
      <dgm:t>
        <a:bodyPr/>
        <a:lstStyle/>
        <a:p>
          <a:endParaRPr lang="en-US"/>
        </a:p>
      </dgm:t>
    </dgm:pt>
    <dgm:pt modelId="{7BC63836-5169-49ED-8CDB-C1BED04449EF}">
      <dgm:prSet/>
      <dgm:spPr/>
      <dgm:t>
        <a:bodyPr/>
        <a:lstStyle/>
        <a:p>
          <a:r>
            <a:rPr lang="en-GB" dirty="0"/>
            <a:t>Measuring's</a:t>
          </a:r>
          <a:endParaRPr lang="en-US" dirty="0"/>
        </a:p>
      </dgm:t>
    </dgm:pt>
    <dgm:pt modelId="{2D12C254-66D8-4B27-8EEF-953021483299}" type="parTrans" cxnId="{A495FCA7-DC73-42BD-8A18-00AB5D1C9C87}">
      <dgm:prSet/>
      <dgm:spPr/>
      <dgm:t>
        <a:bodyPr/>
        <a:lstStyle/>
        <a:p>
          <a:endParaRPr lang="en-US"/>
        </a:p>
      </dgm:t>
    </dgm:pt>
    <dgm:pt modelId="{F471A073-9B49-4E66-843E-08E5EA7542D9}" type="sibTrans" cxnId="{A495FCA7-DC73-42BD-8A18-00AB5D1C9C87}">
      <dgm:prSet/>
      <dgm:spPr/>
      <dgm:t>
        <a:bodyPr/>
        <a:lstStyle/>
        <a:p>
          <a:endParaRPr lang="en-US"/>
        </a:p>
      </dgm:t>
    </dgm:pt>
    <dgm:pt modelId="{F2B40509-7A2D-48F3-AD8A-69CD847B4A3F}">
      <dgm:prSet/>
      <dgm:spPr/>
      <dgm:t>
        <a:bodyPr/>
        <a:lstStyle/>
        <a:p>
          <a:r>
            <a:rPr lang="en-GB"/>
            <a:t>Targets</a:t>
          </a:r>
          <a:endParaRPr lang="en-US"/>
        </a:p>
      </dgm:t>
    </dgm:pt>
    <dgm:pt modelId="{F63CBB40-02D3-49BB-8DA1-6677DC7C062F}" type="parTrans" cxnId="{2E724D8F-7FC3-46B7-83B6-BD098FDE5529}">
      <dgm:prSet/>
      <dgm:spPr/>
      <dgm:t>
        <a:bodyPr/>
        <a:lstStyle/>
        <a:p>
          <a:endParaRPr lang="en-US"/>
        </a:p>
      </dgm:t>
    </dgm:pt>
    <dgm:pt modelId="{17DCDDFB-4CF6-4A9B-99A5-DAB55D74E838}" type="sibTrans" cxnId="{2E724D8F-7FC3-46B7-83B6-BD098FDE5529}">
      <dgm:prSet/>
      <dgm:spPr/>
      <dgm:t>
        <a:bodyPr/>
        <a:lstStyle/>
        <a:p>
          <a:endParaRPr lang="en-US"/>
        </a:p>
      </dgm:t>
    </dgm:pt>
    <dgm:pt modelId="{42E0D7BB-8B52-42F7-B89A-693077D7016A}">
      <dgm:prSet/>
      <dgm:spPr/>
      <dgm:t>
        <a:bodyPr/>
        <a:lstStyle/>
        <a:p>
          <a:r>
            <a:rPr lang="en-GB"/>
            <a:t>Reporting Recommendations</a:t>
          </a:r>
          <a:endParaRPr lang="en-US"/>
        </a:p>
      </dgm:t>
    </dgm:pt>
    <dgm:pt modelId="{74C94F43-C254-4A8D-97F3-BAFC7C5D9459}" type="parTrans" cxnId="{3EF8CDDB-AA90-4232-8F1E-7B0C2D7DF0BF}">
      <dgm:prSet/>
      <dgm:spPr/>
      <dgm:t>
        <a:bodyPr/>
        <a:lstStyle/>
        <a:p>
          <a:endParaRPr lang="en-US"/>
        </a:p>
      </dgm:t>
    </dgm:pt>
    <dgm:pt modelId="{BDBEDD84-CB78-4164-8AA3-C448666230D2}" type="sibTrans" cxnId="{3EF8CDDB-AA90-4232-8F1E-7B0C2D7DF0BF}">
      <dgm:prSet/>
      <dgm:spPr/>
      <dgm:t>
        <a:bodyPr/>
        <a:lstStyle/>
        <a:p>
          <a:endParaRPr lang="en-US"/>
        </a:p>
      </dgm:t>
    </dgm:pt>
    <dgm:pt modelId="{957DAC73-F48D-4902-A86E-9BF9B444FBDB}" type="pres">
      <dgm:prSet presAssocID="{DC5C012C-BC80-4A31-A8AC-79DD04A1C1DE}" presName="root" presStyleCnt="0">
        <dgm:presLayoutVars>
          <dgm:dir/>
          <dgm:resizeHandles val="exact"/>
        </dgm:presLayoutVars>
      </dgm:prSet>
      <dgm:spPr/>
    </dgm:pt>
    <dgm:pt modelId="{20B2CD39-B15F-4175-8CC6-F85D95C16648}" type="pres">
      <dgm:prSet presAssocID="{D28C265E-1C52-423F-830E-0142F2C7E035}" presName="compNode" presStyleCnt="0"/>
      <dgm:spPr/>
    </dgm:pt>
    <dgm:pt modelId="{5BC2CB82-CAB8-49D7-8DD0-37AB89C57FD9}" type="pres">
      <dgm:prSet presAssocID="{D28C265E-1C52-423F-830E-0142F2C7E03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5E5C087B-E5C0-4285-8B1A-72FE56EF59FF}" type="pres">
      <dgm:prSet presAssocID="{D28C265E-1C52-423F-830E-0142F2C7E035}" presName="spaceRect" presStyleCnt="0"/>
      <dgm:spPr/>
    </dgm:pt>
    <dgm:pt modelId="{CF603A6A-1398-4567-BF76-16EE48AE40DF}" type="pres">
      <dgm:prSet presAssocID="{D28C265E-1C52-423F-830E-0142F2C7E035}" presName="textRect" presStyleLbl="revTx" presStyleIdx="0" presStyleCnt="5">
        <dgm:presLayoutVars>
          <dgm:chMax val="1"/>
          <dgm:chPref val="1"/>
        </dgm:presLayoutVars>
      </dgm:prSet>
      <dgm:spPr/>
    </dgm:pt>
    <dgm:pt modelId="{5C210B68-2A31-411D-B6A6-4862F88B1BB6}" type="pres">
      <dgm:prSet presAssocID="{961F4AFA-305E-4BB0-8811-84DB7BAC8D2B}" presName="sibTrans" presStyleCnt="0"/>
      <dgm:spPr/>
    </dgm:pt>
    <dgm:pt modelId="{30F8121E-196B-4CD2-8093-BE64ACB1E38F}" type="pres">
      <dgm:prSet presAssocID="{8AE204F5-E92C-4657-8DF1-CDBA36DFD324}" presName="compNode" presStyleCnt="0"/>
      <dgm:spPr/>
    </dgm:pt>
    <dgm:pt modelId="{4F43E5EC-9489-45C9-BCCF-C524F732104B}" type="pres">
      <dgm:prSet presAssocID="{8AE204F5-E92C-4657-8DF1-CDBA36DFD32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BF1D2311-2476-45FE-8475-F27C8E8A2E3D}" type="pres">
      <dgm:prSet presAssocID="{8AE204F5-E92C-4657-8DF1-CDBA36DFD324}" presName="spaceRect" presStyleCnt="0"/>
      <dgm:spPr/>
    </dgm:pt>
    <dgm:pt modelId="{EDB8CAD8-DC2F-4B94-AD15-E8D57841C242}" type="pres">
      <dgm:prSet presAssocID="{8AE204F5-E92C-4657-8DF1-CDBA36DFD324}" presName="textRect" presStyleLbl="revTx" presStyleIdx="1" presStyleCnt="5">
        <dgm:presLayoutVars>
          <dgm:chMax val="1"/>
          <dgm:chPref val="1"/>
        </dgm:presLayoutVars>
      </dgm:prSet>
      <dgm:spPr/>
    </dgm:pt>
    <dgm:pt modelId="{65FC4243-43DA-48A9-91AE-7B8EED876E06}" type="pres">
      <dgm:prSet presAssocID="{3DF41A8A-853C-4A35-87D0-74DB0639DF3F}" presName="sibTrans" presStyleCnt="0"/>
      <dgm:spPr/>
    </dgm:pt>
    <dgm:pt modelId="{BEF98638-A0AF-43AE-911B-EAE2DABB6D2F}" type="pres">
      <dgm:prSet presAssocID="{7BC63836-5169-49ED-8CDB-C1BED04449EF}" presName="compNode" presStyleCnt="0"/>
      <dgm:spPr/>
    </dgm:pt>
    <dgm:pt modelId="{F03DA9C6-777D-41BF-A348-0622BD9E4EA4}" type="pres">
      <dgm:prSet presAssocID="{7BC63836-5169-49ED-8CDB-C1BED04449E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ler"/>
        </a:ext>
      </dgm:extLst>
    </dgm:pt>
    <dgm:pt modelId="{50BB8C7C-D3A1-4EA1-B635-1BA02D866DB5}" type="pres">
      <dgm:prSet presAssocID="{7BC63836-5169-49ED-8CDB-C1BED04449EF}" presName="spaceRect" presStyleCnt="0"/>
      <dgm:spPr/>
    </dgm:pt>
    <dgm:pt modelId="{470A05A5-F9D9-42D3-ADC4-61BE5DC555B5}" type="pres">
      <dgm:prSet presAssocID="{7BC63836-5169-49ED-8CDB-C1BED04449EF}" presName="textRect" presStyleLbl="revTx" presStyleIdx="2" presStyleCnt="5">
        <dgm:presLayoutVars>
          <dgm:chMax val="1"/>
          <dgm:chPref val="1"/>
        </dgm:presLayoutVars>
      </dgm:prSet>
      <dgm:spPr/>
    </dgm:pt>
    <dgm:pt modelId="{C91CCD72-7355-4617-9400-24E597373EA0}" type="pres">
      <dgm:prSet presAssocID="{F471A073-9B49-4E66-843E-08E5EA7542D9}" presName="sibTrans" presStyleCnt="0"/>
      <dgm:spPr/>
    </dgm:pt>
    <dgm:pt modelId="{0480AD52-6D0A-483F-A5DF-04FE99FFF325}" type="pres">
      <dgm:prSet presAssocID="{F2B40509-7A2D-48F3-AD8A-69CD847B4A3F}" presName="compNode" presStyleCnt="0"/>
      <dgm:spPr/>
    </dgm:pt>
    <dgm:pt modelId="{474C00B7-197F-444B-87C4-55BC71CACD42}" type="pres">
      <dgm:prSet presAssocID="{F2B40509-7A2D-48F3-AD8A-69CD847B4A3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7A6DB88F-84FF-452F-96C2-A7D1E32FD2EC}" type="pres">
      <dgm:prSet presAssocID="{F2B40509-7A2D-48F3-AD8A-69CD847B4A3F}" presName="spaceRect" presStyleCnt="0"/>
      <dgm:spPr/>
    </dgm:pt>
    <dgm:pt modelId="{D47057D2-4F16-48A1-83B0-FA2A4A5E58D0}" type="pres">
      <dgm:prSet presAssocID="{F2B40509-7A2D-48F3-AD8A-69CD847B4A3F}" presName="textRect" presStyleLbl="revTx" presStyleIdx="3" presStyleCnt="5">
        <dgm:presLayoutVars>
          <dgm:chMax val="1"/>
          <dgm:chPref val="1"/>
        </dgm:presLayoutVars>
      </dgm:prSet>
      <dgm:spPr/>
    </dgm:pt>
    <dgm:pt modelId="{CA1F3BCA-BAD0-4B2E-AD96-B8DBEEE35473}" type="pres">
      <dgm:prSet presAssocID="{17DCDDFB-4CF6-4A9B-99A5-DAB55D74E838}" presName="sibTrans" presStyleCnt="0"/>
      <dgm:spPr/>
    </dgm:pt>
    <dgm:pt modelId="{F3069898-6614-45F9-B0D7-03901C9EA3E3}" type="pres">
      <dgm:prSet presAssocID="{42E0D7BB-8B52-42F7-B89A-693077D7016A}" presName="compNode" presStyleCnt="0"/>
      <dgm:spPr/>
    </dgm:pt>
    <dgm:pt modelId="{DF118FF8-6D7F-46D4-901B-69FFA6AD8494}" type="pres">
      <dgm:prSet presAssocID="{42E0D7BB-8B52-42F7-B89A-693077D7016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C5AC3460-7C79-4ACC-9BCB-FF109AC2B6C4}" type="pres">
      <dgm:prSet presAssocID="{42E0D7BB-8B52-42F7-B89A-693077D7016A}" presName="spaceRect" presStyleCnt="0"/>
      <dgm:spPr/>
    </dgm:pt>
    <dgm:pt modelId="{46FE9644-328C-435E-ABD0-EBCD6F28997C}" type="pres">
      <dgm:prSet presAssocID="{42E0D7BB-8B52-42F7-B89A-693077D7016A}" presName="textRect" presStyleLbl="revTx" presStyleIdx="4" presStyleCnt="5">
        <dgm:presLayoutVars>
          <dgm:chMax val="1"/>
          <dgm:chPref val="1"/>
        </dgm:presLayoutVars>
      </dgm:prSet>
      <dgm:spPr/>
    </dgm:pt>
  </dgm:ptLst>
  <dgm:cxnLst>
    <dgm:cxn modelId="{4257F21A-FF94-42CA-9606-6264AB3879C7}" type="presOf" srcId="{7BC63836-5169-49ED-8CDB-C1BED04449EF}" destId="{470A05A5-F9D9-42D3-ADC4-61BE5DC555B5}" srcOrd="0" destOrd="0" presId="urn:microsoft.com/office/officeart/2018/2/layout/IconLabelList"/>
    <dgm:cxn modelId="{04A8183E-B6F9-49AE-A944-9F540815F548}" srcId="{DC5C012C-BC80-4A31-A8AC-79DD04A1C1DE}" destId="{D28C265E-1C52-423F-830E-0142F2C7E035}" srcOrd="0" destOrd="0" parTransId="{875CDC16-AD75-4285-B80F-83A50E4C7DEB}" sibTransId="{961F4AFA-305E-4BB0-8811-84DB7BAC8D2B}"/>
    <dgm:cxn modelId="{70CFEA48-678E-49BE-BAEA-70D7EDC48932}" type="presOf" srcId="{42E0D7BB-8B52-42F7-B89A-693077D7016A}" destId="{46FE9644-328C-435E-ABD0-EBCD6F28997C}" srcOrd="0" destOrd="0" presId="urn:microsoft.com/office/officeart/2018/2/layout/IconLabelList"/>
    <dgm:cxn modelId="{F5432877-B9C3-43E6-8A15-06AAB53D3318}" type="presOf" srcId="{DC5C012C-BC80-4A31-A8AC-79DD04A1C1DE}" destId="{957DAC73-F48D-4902-A86E-9BF9B444FBDB}" srcOrd="0" destOrd="0" presId="urn:microsoft.com/office/officeart/2018/2/layout/IconLabelList"/>
    <dgm:cxn modelId="{2E724D8F-7FC3-46B7-83B6-BD098FDE5529}" srcId="{DC5C012C-BC80-4A31-A8AC-79DD04A1C1DE}" destId="{F2B40509-7A2D-48F3-AD8A-69CD847B4A3F}" srcOrd="3" destOrd="0" parTransId="{F63CBB40-02D3-49BB-8DA1-6677DC7C062F}" sibTransId="{17DCDDFB-4CF6-4A9B-99A5-DAB55D74E838}"/>
    <dgm:cxn modelId="{A495FCA7-DC73-42BD-8A18-00AB5D1C9C87}" srcId="{DC5C012C-BC80-4A31-A8AC-79DD04A1C1DE}" destId="{7BC63836-5169-49ED-8CDB-C1BED04449EF}" srcOrd="2" destOrd="0" parTransId="{2D12C254-66D8-4B27-8EEF-953021483299}" sibTransId="{F471A073-9B49-4E66-843E-08E5EA7542D9}"/>
    <dgm:cxn modelId="{8FAF7CCC-DAD4-45DB-86E2-019DD2559BDD}" type="presOf" srcId="{D28C265E-1C52-423F-830E-0142F2C7E035}" destId="{CF603A6A-1398-4567-BF76-16EE48AE40DF}" srcOrd="0" destOrd="0" presId="urn:microsoft.com/office/officeart/2018/2/layout/IconLabelList"/>
    <dgm:cxn modelId="{3EF8CDDB-AA90-4232-8F1E-7B0C2D7DF0BF}" srcId="{DC5C012C-BC80-4A31-A8AC-79DD04A1C1DE}" destId="{42E0D7BB-8B52-42F7-B89A-693077D7016A}" srcOrd="4" destOrd="0" parTransId="{74C94F43-C254-4A8D-97F3-BAFC7C5D9459}" sibTransId="{BDBEDD84-CB78-4164-8AA3-C448666230D2}"/>
    <dgm:cxn modelId="{EA5794E9-7C82-4548-A732-0923FF375E95}" type="presOf" srcId="{8AE204F5-E92C-4657-8DF1-CDBA36DFD324}" destId="{EDB8CAD8-DC2F-4B94-AD15-E8D57841C242}" srcOrd="0" destOrd="0" presId="urn:microsoft.com/office/officeart/2018/2/layout/IconLabelList"/>
    <dgm:cxn modelId="{E25989EA-94BA-40FE-977B-88D4148B7E0A}" srcId="{DC5C012C-BC80-4A31-A8AC-79DD04A1C1DE}" destId="{8AE204F5-E92C-4657-8DF1-CDBA36DFD324}" srcOrd="1" destOrd="0" parTransId="{719CC65F-9329-4E84-9DBD-4E10269E6245}" sibTransId="{3DF41A8A-853C-4A35-87D0-74DB0639DF3F}"/>
    <dgm:cxn modelId="{25E507F0-ED21-4CEE-BD4A-E929F50CFB22}" type="presOf" srcId="{F2B40509-7A2D-48F3-AD8A-69CD847B4A3F}" destId="{D47057D2-4F16-48A1-83B0-FA2A4A5E58D0}" srcOrd="0" destOrd="0" presId="urn:microsoft.com/office/officeart/2018/2/layout/IconLabelList"/>
    <dgm:cxn modelId="{47EB8D62-4593-4FAA-89AB-B3246DDF8E05}" type="presParOf" srcId="{957DAC73-F48D-4902-A86E-9BF9B444FBDB}" destId="{20B2CD39-B15F-4175-8CC6-F85D95C16648}" srcOrd="0" destOrd="0" presId="urn:microsoft.com/office/officeart/2018/2/layout/IconLabelList"/>
    <dgm:cxn modelId="{782AD50D-1BEB-4628-B377-24CBBA9F9269}" type="presParOf" srcId="{20B2CD39-B15F-4175-8CC6-F85D95C16648}" destId="{5BC2CB82-CAB8-49D7-8DD0-37AB89C57FD9}" srcOrd="0" destOrd="0" presId="urn:microsoft.com/office/officeart/2018/2/layout/IconLabelList"/>
    <dgm:cxn modelId="{C6C2DB21-7555-4C0E-846D-45E8DA8BE0AB}" type="presParOf" srcId="{20B2CD39-B15F-4175-8CC6-F85D95C16648}" destId="{5E5C087B-E5C0-4285-8B1A-72FE56EF59FF}" srcOrd="1" destOrd="0" presId="urn:microsoft.com/office/officeart/2018/2/layout/IconLabelList"/>
    <dgm:cxn modelId="{F40C6EB8-F365-49E1-89E5-5C0600F540D1}" type="presParOf" srcId="{20B2CD39-B15F-4175-8CC6-F85D95C16648}" destId="{CF603A6A-1398-4567-BF76-16EE48AE40DF}" srcOrd="2" destOrd="0" presId="urn:microsoft.com/office/officeart/2018/2/layout/IconLabelList"/>
    <dgm:cxn modelId="{FD0AAA54-B8CB-4E73-ADCD-C1C7CFAAA1E6}" type="presParOf" srcId="{957DAC73-F48D-4902-A86E-9BF9B444FBDB}" destId="{5C210B68-2A31-411D-B6A6-4862F88B1BB6}" srcOrd="1" destOrd="0" presId="urn:microsoft.com/office/officeart/2018/2/layout/IconLabelList"/>
    <dgm:cxn modelId="{CAD2E7B3-C130-46F0-B2E6-931DC13340B5}" type="presParOf" srcId="{957DAC73-F48D-4902-A86E-9BF9B444FBDB}" destId="{30F8121E-196B-4CD2-8093-BE64ACB1E38F}" srcOrd="2" destOrd="0" presId="urn:microsoft.com/office/officeart/2018/2/layout/IconLabelList"/>
    <dgm:cxn modelId="{CFE42ACE-D2C7-45E1-B7F1-ADA8F0D6671E}" type="presParOf" srcId="{30F8121E-196B-4CD2-8093-BE64ACB1E38F}" destId="{4F43E5EC-9489-45C9-BCCF-C524F732104B}" srcOrd="0" destOrd="0" presId="urn:microsoft.com/office/officeart/2018/2/layout/IconLabelList"/>
    <dgm:cxn modelId="{F431E9AF-325F-49E9-B0FF-E14B1DE0B8AC}" type="presParOf" srcId="{30F8121E-196B-4CD2-8093-BE64ACB1E38F}" destId="{BF1D2311-2476-45FE-8475-F27C8E8A2E3D}" srcOrd="1" destOrd="0" presId="urn:microsoft.com/office/officeart/2018/2/layout/IconLabelList"/>
    <dgm:cxn modelId="{5D56CF19-090D-4B7E-ABD5-7E0C77A34FE0}" type="presParOf" srcId="{30F8121E-196B-4CD2-8093-BE64ACB1E38F}" destId="{EDB8CAD8-DC2F-4B94-AD15-E8D57841C242}" srcOrd="2" destOrd="0" presId="urn:microsoft.com/office/officeart/2018/2/layout/IconLabelList"/>
    <dgm:cxn modelId="{B68D038F-37A6-46F9-9F73-174630BD0C0B}" type="presParOf" srcId="{957DAC73-F48D-4902-A86E-9BF9B444FBDB}" destId="{65FC4243-43DA-48A9-91AE-7B8EED876E06}" srcOrd="3" destOrd="0" presId="urn:microsoft.com/office/officeart/2018/2/layout/IconLabelList"/>
    <dgm:cxn modelId="{F1B230B5-B4F4-4327-9238-970DF410EC04}" type="presParOf" srcId="{957DAC73-F48D-4902-A86E-9BF9B444FBDB}" destId="{BEF98638-A0AF-43AE-911B-EAE2DABB6D2F}" srcOrd="4" destOrd="0" presId="urn:microsoft.com/office/officeart/2018/2/layout/IconLabelList"/>
    <dgm:cxn modelId="{73A4B85E-A3FA-4A97-9DC7-95E34F8001C4}" type="presParOf" srcId="{BEF98638-A0AF-43AE-911B-EAE2DABB6D2F}" destId="{F03DA9C6-777D-41BF-A348-0622BD9E4EA4}" srcOrd="0" destOrd="0" presId="urn:microsoft.com/office/officeart/2018/2/layout/IconLabelList"/>
    <dgm:cxn modelId="{1DDC2750-C579-4800-9EBB-6011B997C0F7}" type="presParOf" srcId="{BEF98638-A0AF-43AE-911B-EAE2DABB6D2F}" destId="{50BB8C7C-D3A1-4EA1-B635-1BA02D866DB5}" srcOrd="1" destOrd="0" presId="urn:microsoft.com/office/officeart/2018/2/layout/IconLabelList"/>
    <dgm:cxn modelId="{9A621E9A-079E-4FC1-A105-B8AB13E8F0E4}" type="presParOf" srcId="{BEF98638-A0AF-43AE-911B-EAE2DABB6D2F}" destId="{470A05A5-F9D9-42D3-ADC4-61BE5DC555B5}" srcOrd="2" destOrd="0" presId="urn:microsoft.com/office/officeart/2018/2/layout/IconLabelList"/>
    <dgm:cxn modelId="{F6E75C25-49EA-4233-A754-26E11B162E5D}" type="presParOf" srcId="{957DAC73-F48D-4902-A86E-9BF9B444FBDB}" destId="{C91CCD72-7355-4617-9400-24E597373EA0}" srcOrd="5" destOrd="0" presId="urn:microsoft.com/office/officeart/2018/2/layout/IconLabelList"/>
    <dgm:cxn modelId="{142B68EF-B0FA-4710-9FE0-E9B9C2EA7F5D}" type="presParOf" srcId="{957DAC73-F48D-4902-A86E-9BF9B444FBDB}" destId="{0480AD52-6D0A-483F-A5DF-04FE99FFF325}" srcOrd="6" destOrd="0" presId="urn:microsoft.com/office/officeart/2018/2/layout/IconLabelList"/>
    <dgm:cxn modelId="{EADF5B2D-D395-4B6A-9EBB-BB94877C5CF1}" type="presParOf" srcId="{0480AD52-6D0A-483F-A5DF-04FE99FFF325}" destId="{474C00B7-197F-444B-87C4-55BC71CACD42}" srcOrd="0" destOrd="0" presId="urn:microsoft.com/office/officeart/2018/2/layout/IconLabelList"/>
    <dgm:cxn modelId="{9B9B3C40-A98C-44E3-95F3-FE05DC5774A1}" type="presParOf" srcId="{0480AD52-6D0A-483F-A5DF-04FE99FFF325}" destId="{7A6DB88F-84FF-452F-96C2-A7D1E32FD2EC}" srcOrd="1" destOrd="0" presId="urn:microsoft.com/office/officeart/2018/2/layout/IconLabelList"/>
    <dgm:cxn modelId="{0D4CCCB6-98C8-4A99-835F-DC40AE78689A}" type="presParOf" srcId="{0480AD52-6D0A-483F-A5DF-04FE99FFF325}" destId="{D47057D2-4F16-48A1-83B0-FA2A4A5E58D0}" srcOrd="2" destOrd="0" presId="urn:microsoft.com/office/officeart/2018/2/layout/IconLabelList"/>
    <dgm:cxn modelId="{36836430-74E9-478B-9181-8FB407B5F4B1}" type="presParOf" srcId="{957DAC73-F48D-4902-A86E-9BF9B444FBDB}" destId="{CA1F3BCA-BAD0-4B2E-AD96-B8DBEEE35473}" srcOrd="7" destOrd="0" presId="urn:microsoft.com/office/officeart/2018/2/layout/IconLabelList"/>
    <dgm:cxn modelId="{83919230-0F9C-4DD0-870C-FD448E7C1188}" type="presParOf" srcId="{957DAC73-F48D-4902-A86E-9BF9B444FBDB}" destId="{F3069898-6614-45F9-B0D7-03901C9EA3E3}" srcOrd="8" destOrd="0" presId="urn:microsoft.com/office/officeart/2018/2/layout/IconLabelList"/>
    <dgm:cxn modelId="{8B7033E0-567A-44AF-B1E3-16EE631C8D00}" type="presParOf" srcId="{F3069898-6614-45F9-B0D7-03901C9EA3E3}" destId="{DF118FF8-6D7F-46D4-901B-69FFA6AD8494}" srcOrd="0" destOrd="0" presId="urn:microsoft.com/office/officeart/2018/2/layout/IconLabelList"/>
    <dgm:cxn modelId="{F8569B45-3C4D-4916-9778-6307AF1CAF2A}" type="presParOf" srcId="{F3069898-6614-45F9-B0D7-03901C9EA3E3}" destId="{C5AC3460-7C79-4ACC-9BCB-FF109AC2B6C4}" srcOrd="1" destOrd="0" presId="urn:microsoft.com/office/officeart/2018/2/layout/IconLabelList"/>
    <dgm:cxn modelId="{13B61AD8-FDCA-43C3-A031-C4210B9BFFDD}" type="presParOf" srcId="{F3069898-6614-45F9-B0D7-03901C9EA3E3}" destId="{46FE9644-328C-435E-ABD0-EBCD6F28997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2CB82-CAB8-49D7-8DD0-37AB89C57FD9}">
      <dsp:nvSpPr>
        <dsp:cNvPr id="0" name=""/>
        <dsp:cNvSpPr/>
      </dsp:nvSpPr>
      <dsp:spPr>
        <a:xfrm>
          <a:off x="489253" y="998804"/>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603A6A-1398-4567-BF76-16EE48AE40DF}">
      <dsp:nvSpPr>
        <dsp:cNvPr id="0" name=""/>
        <dsp:cNvSpPr/>
      </dsp:nvSpPr>
      <dsp:spPr>
        <a:xfrm>
          <a:off x="4405" y="2056851"/>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Data Collections</a:t>
          </a:r>
          <a:endParaRPr lang="en-US" sz="1700" kern="1200"/>
        </a:p>
      </dsp:txBody>
      <dsp:txXfrm>
        <a:off x="4405" y="2056851"/>
        <a:ext cx="1763085" cy="705234"/>
      </dsp:txXfrm>
    </dsp:sp>
    <dsp:sp modelId="{4F43E5EC-9489-45C9-BCCF-C524F732104B}">
      <dsp:nvSpPr>
        <dsp:cNvPr id="0" name=""/>
        <dsp:cNvSpPr/>
      </dsp:nvSpPr>
      <dsp:spPr>
        <a:xfrm>
          <a:off x="2560879" y="998804"/>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B8CAD8-DC2F-4B94-AD15-E8D57841C242}">
      <dsp:nvSpPr>
        <dsp:cNvPr id="0" name=""/>
        <dsp:cNvSpPr/>
      </dsp:nvSpPr>
      <dsp:spPr>
        <a:xfrm>
          <a:off x="2076031" y="2056851"/>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Key Environmental Impacts</a:t>
          </a:r>
          <a:endParaRPr lang="en-US" sz="1700" kern="1200"/>
        </a:p>
      </dsp:txBody>
      <dsp:txXfrm>
        <a:off x="2076031" y="2056851"/>
        <a:ext cx="1763085" cy="705234"/>
      </dsp:txXfrm>
    </dsp:sp>
    <dsp:sp modelId="{F03DA9C6-777D-41BF-A348-0622BD9E4EA4}">
      <dsp:nvSpPr>
        <dsp:cNvPr id="0" name=""/>
        <dsp:cNvSpPr/>
      </dsp:nvSpPr>
      <dsp:spPr>
        <a:xfrm>
          <a:off x="4632505" y="998804"/>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0A05A5-F9D9-42D3-ADC4-61BE5DC555B5}">
      <dsp:nvSpPr>
        <dsp:cNvPr id="0" name=""/>
        <dsp:cNvSpPr/>
      </dsp:nvSpPr>
      <dsp:spPr>
        <a:xfrm>
          <a:off x="4147657" y="2056851"/>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dirty="0"/>
            <a:t>Measuring's</a:t>
          </a:r>
          <a:endParaRPr lang="en-US" sz="1700" kern="1200" dirty="0"/>
        </a:p>
      </dsp:txBody>
      <dsp:txXfrm>
        <a:off x="4147657" y="2056851"/>
        <a:ext cx="1763085" cy="705234"/>
      </dsp:txXfrm>
    </dsp:sp>
    <dsp:sp modelId="{474C00B7-197F-444B-87C4-55BC71CACD42}">
      <dsp:nvSpPr>
        <dsp:cNvPr id="0" name=""/>
        <dsp:cNvSpPr/>
      </dsp:nvSpPr>
      <dsp:spPr>
        <a:xfrm>
          <a:off x="6704131" y="998804"/>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7057D2-4F16-48A1-83B0-FA2A4A5E58D0}">
      <dsp:nvSpPr>
        <dsp:cNvPr id="0" name=""/>
        <dsp:cNvSpPr/>
      </dsp:nvSpPr>
      <dsp:spPr>
        <a:xfrm>
          <a:off x="6219283" y="2056851"/>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Targets</a:t>
          </a:r>
          <a:endParaRPr lang="en-US" sz="1700" kern="1200"/>
        </a:p>
      </dsp:txBody>
      <dsp:txXfrm>
        <a:off x="6219283" y="2056851"/>
        <a:ext cx="1763085" cy="705234"/>
      </dsp:txXfrm>
    </dsp:sp>
    <dsp:sp modelId="{DF118FF8-6D7F-46D4-901B-69FFA6AD8494}">
      <dsp:nvSpPr>
        <dsp:cNvPr id="0" name=""/>
        <dsp:cNvSpPr/>
      </dsp:nvSpPr>
      <dsp:spPr>
        <a:xfrm>
          <a:off x="8775757" y="998804"/>
          <a:ext cx="793388" cy="79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FE9644-328C-435E-ABD0-EBCD6F28997C}">
      <dsp:nvSpPr>
        <dsp:cNvPr id="0" name=""/>
        <dsp:cNvSpPr/>
      </dsp:nvSpPr>
      <dsp:spPr>
        <a:xfrm>
          <a:off x="8290908" y="2056851"/>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Reporting Recommendations</a:t>
          </a:r>
          <a:endParaRPr lang="en-US" sz="1700" kern="1200"/>
        </a:p>
      </dsp:txBody>
      <dsp:txXfrm>
        <a:off x="8290908" y="2056851"/>
        <a:ext cx="1763085" cy="70523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6/9/2021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6/9/2021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6/9/2021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6/9/2021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6/9/2021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6/9/2021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6/9/2021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6/9/2021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6/9/2021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6/9/2021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6/9/2021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6/9/2021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161004" y="1694885"/>
            <a:ext cx="6269347" cy="2567929"/>
          </a:xfrm>
        </p:spPr>
        <p:txBody>
          <a:bodyPr>
            <a:normAutofit/>
          </a:bodyPr>
          <a:lstStyle/>
          <a:p>
            <a:r>
              <a:rPr lang="en-GB" sz="2000" dirty="0"/>
              <a:t>Annual Environmental Performance Report</a:t>
            </a:r>
            <a:br>
              <a:rPr lang="en-GB" sz="2000" dirty="0"/>
            </a:br>
            <a:br>
              <a:rPr lang="en-GB" sz="2000" dirty="0"/>
            </a:br>
            <a:br>
              <a:rPr lang="en-GB" sz="2000" dirty="0"/>
            </a:br>
            <a:br>
              <a:rPr lang="en-GB" sz="3600" dirty="0"/>
            </a:br>
            <a:r>
              <a:rPr lang="en-GB" sz="1800" dirty="0"/>
              <a:t>2020-2021</a:t>
            </a:r>
            <a:endParaRPr lang="en-US" sz="18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11133" y="5600391"/>
            <a:ext cx="6269347" cy="1021498"/>
          </a:xfrm>
        </p:spPr>
        <p:txBody>
          <a:bodyPr>
            <a:normAutofit/>
          </a:bodyPr>
          <a:lstStyle/>
          <a:p>
            <a:r>
              <a:rPr lang="en-US" sz="2400" dirty="0">
                <a:solidFill>
                  <a:schemeClr val="tx1">
                    <a:lumMod val="85000"/>
                    <a:lumOff val="15000"/>
                  </a:schemeClr>
                </a:solidFill>
              </a:rPr>
              <a:t>Information collated over sites based in south England and wales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9C4E769-9309-4071-973D-79588891F91F}"/>
              </a:ext>
            </a:extLst>
          </p:cNvPr>
          <p:cNvPicPr/>
          <p:nvPr/>
        </p:nvPicPr>
        <p:blipFill>
          <a:blip r:embed="rId3" cstate="hqprint">
            <a:extLst>
              <a:ext uri="{28A0092B-C50C-407E-A947-70E740481C1C}">
                <a14:useLocalDpi xmlns:a14="http://schemas.microsoft.com/office/drawing/2010/main" val="0"/>
              </a:ext>
            </a:extLst>
          </a:blip>
          <a:srcRect/>
          <a:stretch/>
        </p:blipFill>
        <p:spPr>
          <a:xfrm>
            <a:off x="5111571" y="167422"/>
            <a:ext cx="6164107" cy="924778"/>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56591" y="185530"/>
            <a:ext cx="11158331" cy="4549950"/>
          </a:xfrm>
        </p:spPr>
        <p:txBody>
          <a:bodyPr anchor="ctr">
            <a:normAutofit/>
          </a:bodyPr>
          <a:lstStyle/>
          <a:p>
            <a:pPr lvl="0"/>
            <a:r>
              <a:rPr lang="en-US" sz="1800" i="1" dirty="0">
                <a:solidFill>
                  <a:srgbClr val="FFFFFF"/>
                </a:solidFill>
              </a:rPr>
              <a:t>Thank you for once again joining me for this year's annual environmental performance review.</a:t>
            </a:r>
            <a:br>
              <a:rPr lang="en-US" sz="1800" i="1" dirty="0">
                <a:solidFill>
                  <a:srgbClr val="FFFFFF"/>
                </a:solidFill>
              </a:rPr>
            </a:br>
            <a:br>
              <a:rPr lang="en-US" sz="1800" i="1" dirty="0">
                <a:solidFill>
                  <a:srgbClr val="FFFFFF"/>
                </a:solidFill>
              </a:rPr>
            </a:br>
            <a:r>
              <a:rPr lang="en-US" sz="1800" i="1" dirty="0">
                <a:solidFill>
                  <a:srgbClr val="FFFFFF"/>
                </a:solidFill>
              </a:rPr>
              <a:t>A sober and somber time for all mankind in every part of the global as Covid-19 effects so many communities, business and lives as we reflect on the past 12 months.</a:t>
            </a:r>
            <a:br>
              <a:rPr lang="en-US" sz="1800" i="1" dirty="0">
                <a:solidFill>
                  <a:srgbClr val="FFFFFF"/>
                </a:solidFill>
              </a:rPr>
            </a:br>
            <a:br>
              <a:rPr lang="en-US" sz="1800" i="1" dirty="0">
                <a:solidFill>
                  <a:srgbClr val="FFFFFF"/>
                </a:solidFill>
              </a:rPr>
            </a:br>
            <a:r>
              <a:rPr lang="en-US" sz="1800" i="1" dirty="0">
                <a:solidFill>
                  <a:srgbClr val="FFFFFF"/>
                </a:solidFill>
              </a:rPr>
              <a:t>There has never been a greater opportunity for mankind to adapt to a world where life has been able to stop so suddenly, and nature has been able to move back into the spotlight. </a:t>
            </a:r>
            <a:br>
              <a:rPr lang="en-US" sz="1800" i="1" dirty="0">
                <a:solidFill>
                  <a:srgbClr val="FFFFFF"/>
                </a:solidFill>
              </a:rPr>
            </a:br>
            <a:br>
              <a:rPr lang="en-US" sz="1800" i="1" dirty="0">
                <a:solidFill>
                  <a:srgbClr val="FFFFFF"/>
                </a:solidFill>
              </a:rPr>
            </a:br>
            <a:r>
              <a:rPr lang="en-US" sz="1800" i="1" dirty="0">
                <a:solidFill>
                  <a:srgbClr val="FFFFFF"/>
                </a:solidFill>
              </a:rPr>
              <a:t>It is with this in mind that Unitmovements will be taking the most particle steps possible to achieve as many deliveries as possible across all our market area on electric vehicles or zero emissions. </a:t>
            </a:r>
            <a:br>
              <a:rPr lang="en-US" sz="1800" i="1" dirty="0">
                <a:solidFill>
                  <a:srgbClr val="FFFFFF"/>
                </a:solidFill>
              </a:rPr>
            </a:br>
            <a:br>
              <a:rPr lang="en-US" sz="1800" i="1" dirty="0">
                <a:solidFill>
                  <a:srgbClr val="FFFFFF"/>
                </a:solidFill>
              </a:rPr>
            </a:br>
            <a:r>
              <a:rPr lang="en-US" sz="1800" i="1" dirty="0">
                <a:solidFill>
                  <a:srgbClr val="FFFFFF"/>
                </a:solidFill>
              </a:rPr>
              <a:t>This time calls for bold ambitious standard to be put into place, failure to react this now will inevitably see the demise or business runs as they are today, we must act today.</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56591" y="5052961"/>
            <a:ext cx="10058400" cy="1143000"/>
          </a:xfrm>
        </p:spPr>
        <p:txBody>
          <a:bodyPr>
            <a:normAutofit/>
          </a:bodyPr>
          <a:lstStyle/>
          <a:p>
            <a:r>
              <a:rPr lang="en-US" dirty="0">
                <a:solidFill>
                  <a:srgbClr val="FFFFFF"/>
                </a:solidFill>
              </a:rPr>
              <a:t>welcome</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61E7-1EF0-4A77-9AB3-1AE512E9994B}"/>
              </a:ext>
            </a:extLst>
          </p:cNvPr>
          <p:cNvSpPr>
            <a:spLocks noGrp="1"/>
          </p:cNvSpPr>
          <p:nvPr>
            <p:ph type="title"/>
          </p:nvPr>
        </p:nvSpPr>
        <p:spPr>
          <a:xfrm>
            <a:off x="1097280" y="286603"/>
            <a:ext cx="10058400" cy="1450757"/>
          </a:xfrm>
        </p:spPr>
        <p:txBody>
          <a:bodyPr anchor="b">
            <a:normAutofit/>
          </a:bodyPr>
          <a:lstStyle/>
          <a:p>
            <a:r>
              <a:rPr lang="en-GB" dirty="0"/>
              <a:t>Contents </a:t>
            </a:r>
          </a:p>
        </p:txBody>
      </p:sp>
      <p:graphicFrame>
        <p:nvGraphicFramePr>
          <p:cNvPr id="5" name="Content Placeholder 2">
            <a:extLst>
              <a:ext uri="{FF2B5EF4-FFF2-40B4-BE49-F238E27FC236}">
                <a16:creationId xmlns:a16="http://schemas.microsoft.com/office/drawing/2014/main" id="{B3AC6045-1D28-4FC8-A066-D7AE39E8475F}"/>
              </a:ext>
            </a:extLst>
          </p:cNvPr>
          <p:cNvGraphicFramePr>
            <a:graphicFrameLocks noGrp="1"/>
          </p:cNvGraphicFramePr>
          <p:nvPr>
            <p:ph idx="1"/>
            <p:extLst>
              <p:ext uri="{D42A27DB-BD31-4B8C-83A1-F6EECF244321}">
                <p14:modId xmlns:p14="http://schemas.microsoft.com/office/powerpoint/2010/main" val="2939878494"/>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35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56591" y="185530"/>
            <a:ext cx="11158331" cy="4549950"/>
          </a:xfrm>
        </p:spPr>
        <p:txBody>
          <a:bodyPr anchor="ctr">
            <a:normAutofit/>
          </a:bodyPr>
          <a:lstStyle/>
          <a:p>
            <a:pPr lvl="0"/>
            <a:r>
              <a:rPr lang="en-US" sz="2000" i="1" dirty="0">
                <a:solidFill>
                  <a:srgbClr val="FFFFFF"/>
                </a:solidFill>
              </a:rPr>
              <a:t>Improved data collected over the past 12 months have allowed us to track, monitor and report on all sectors of energy consumption. </a:t>
            </a:r>
            <a:br>
              <a:rPr lang="en-US" sz="2000" i="1" dirty="0">
                <a:solidFill>
                  <a:srgbClr val="FFFFFF"/>
                </a:solidFill>
              </a:rPr>
            </a:br>
            <a:r>
              <a:rPr lang="en-US" sz="2000" i="1" dirty="0">
                <a:solidFill>
                  <a:srgbClr val="FFFFFF"/>
                </a:solidFill>
              </a:rPr>
              <a:t>Internal systems linked directly into cost-based analysis allows for real time information that can be communicated quickly across the group to reduce consumption.</a:t>
            </a:r>
            <a:br>
              <a:rPr lang="en-US" sz="2000" i="1" dirty="0">
                <a:solidFill>
                  <a:srgbClr val="FFFFFF"/>
                </a:solidFill>
              </a:rPr>
            </a:br>
            <a:r>
              <a:rPr lang="en-US" sz="2000" i="1" dirty="0">
                <a:solidFill>
                  <a:srgbClr val="FFFFFF"/>
                </a:solidFill>
              </a:rPr>
              <a:t>Fuel and C02 has seen a different trend this year, with minimal congestion, quite roads but an increase in demand, we have had to work harder and smarter to achieve goals.</a:t>
            </a:r>
            <a:br>
              <a:rPr lang="en-US" sz="2000" i="1" dirty="0">
                <a:solidFill>
                  <a:srgbClr val="FFFFFF"/>
                </a:solidFill>
              </a:rPr>
            </a:br>
            <a:r>
              <a:rPr lang="en-US" sz="2000" i="1" dirty="0">
                <a:solidFill>
                  <a:srgbClr val="FFFFFF"/>
                </a:solidFill>
              </a:rPr>
              <a:t>The demand for services during the national lockdown has taken most of the industry by surprise, the amount of on-line ordering exploded putting pressure on networks.</a:t>
            </a:r>
            <a:br>
              <a:rPr lang="en-US" sz="2000" i="1" dirty="0">
                <a:solidFill>
                  <a:srgbClr val="FFFFFF"/>
                </a:solidFill>
              </a:rPr>
            </a:br>
            <a:r>
              <a:rPr lang="en-US" sz="2000" i="1" dirty="0">
                <a:solidFill>
                  <a:srgbClr val="FFFFFF"/>
                </a:solidFill>
              </a:rPr>
              <a:t>I am proud of all colleagues who have made a positive impact towards data collecting and reduction in their carbon footprints this year.</a:t>
            </a:r>
            <a:br>
              <a:rPr lang="en-US" sz="1800" i="1" dirty="0">
                <a:solidFill>
                  <a:srgbClr val="FFFFFF"/>
                </a:solidFill>
              </a:rPr>
            </a:br>
            <a:r>
              <a:rPr lang="en-US" sz="1800" i="1" dirty="0">
                <a:solidFill>
                  <a:srgbClr val="FFFFFF"/>
                </a:solidFill>
              </a:rPr>
              <a:t>  </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556591" y="5052961"/>
            <a:ext cx="10058400" cy="1143000"/>
          </a:xfrm>
        </p:spPr>
        <p:txBody>
          <a:bodyPr>
            <a:normAutofit/>
          </a:bodyPr>
          <a:lstStyle/>
          <a:p>
            <a:r>
              <a:rPr lang="en-US" dirty="0">
                <a:solidFill>
                  <a:srgbClr val="FFFFFF"/>
                </a:solidFill>
              </a:rPr>
              <a:t>Data collecting</a:t>
            </a:r>
          </a:p>
        </p:txBody>
      </p:sp>
    </p:spTree>
    <p:extLst>
      <p:ext uri="{BB962C8B-B14F-4D97-AF65-F5344CB8AC3E}">
        <p14:creationId xmlns:p14="http://schemas.microsoft.com/office/powerpoint/2010/main" val="383374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CF51-EC29-4958-819E-15C74986E91F}"/>
              </a:ext>
            </a:extLst>
          </p:cNvPr>
          <p:cNvSpPr>
            <a:spLocks noGrp="1"/>
          </p:cNvSpPr>
          <p:nvPr>
            <p:ph type="title"/>
          </p:nvPr>
        </p:nvSpPr>
        <p:spPr/>
        <p:txBody>
          <a:bodyPr/>
          <a:lstStyle/>
          <a:p>
            <a:r>
              <a:rPr lang="en-US" sz="4800" cap="all" spc="0" dirty="0">
                <a:solidFill>
                  <a:prstClr val="black"/>
                </a:solidFill>
                <a:latin typeface="Gill Sans MT" panose="020B0502020104020203"/>
              </a:rPr>
              <a:t>Volume collecting  -</a:t>
            </a:r>
            <a:br>
              <a:rPr lang="en-US" sz="4800" cap="all" spc="0" dirty="0">
                <a:solidFill>
                  <a:prstClr val="black"/>
                </a:solidFill>
                <a:latin typeface="Gill Sans MT" panose="020B0502020104020203"/>
              </a:rPr>
            </a:br>
            <a:r>
              <a:rPr lang="en-US" sz="4800" cap="all" spc="0" dirty="0">
                <a:solidFill>
                  <a:prstClr val="black"/>
                </a:solidFill>
                <a:latin typeface="Gill Sans MT" panose="020B0502020104020203"/>
              </a:rPr>
              <a:t>measuring</a:t>
            </a:r>
            <a:endParaRPr lang="en-GB" dirty="0"/>
          </a:p>
        </p:txBody>
      </p:sp>
      <p:graphicFrame>
        <p:nvGraphicFramePr>
          <p:cNvPr id="4" name="Content Placeholder 3">
            <a:extLst>
              <a:ext uri="{FF2B5EF4-FFF2-40B4-BE49-F238E27FC236}">
                <a16:creationId xmlns:a16="http://schemas.microsoft.com/office/drawing/2014/main" id="{18AF2D67-7E28-498E-AC13-ED84FB7232B3}"/>
              </a:ext>
            </a:extLst>
          </p:cNvPr>
          <p:cNvGraphicFramePr>
            <a:graphicFrameLocks noGrp="1"/>
          </p:cNvGraphicFramePr>
          <p:nvPr>
            <p:ph idx="1"/>
            <p:extLst>
              <p:ext uri="{D42A27DB-BD31-4B8C-83A1-F6EECF244321}">
                <p14:modId xmlns:p14="http://schemas.microsoft.com/office/powerpoint/2010/main" val="3855123233"/>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AF3F542-34EE-4429-AE07-38957F6D11B6}"/>
              </a:ext>
            </a:extLst>
          </p:cNvPr>
          <p:cNvSpPr txBox="1"/>
          <p:nvPr/>
        </p:nvSpPr>
        <p:spPr>
          <a:xfrm>
            <a:off x="198783" y="6440557"/>
            <a:ext cx="11754678" cy="369332"/>
          </a:xfrm>
          <a:prstGeom prst="rect">
            <a:avLst/>
          </a:prstGeom>
          <a:noFill/>
        </p:spPr>
        <p:txBody>
          <a:bodyPr wrap="square" rtlCol="0">
            <a:spAutoFit/>
          </a:bodyPr>
          <a:lstStyle/>
          <a:p>
            <a:r>
              <a:rPr lang="en-GB" dirty="0">
                <a:solidFill>
                  <a:schemeClr val="bg1"/>
                </a:solidFill>
              </a:rPr>
              <a:t>We have seen a 42% increase in volume from 2018-2020. We anticipate growth of 9% between 2021 and 2022.</a:t>
            </a:r>
          </a:p>
        </p:txBody>
      </p:sp>
    </p:spTree>
    <p:extLst>
      <p:ext uri="{BB962C8B-B14F-4D97-AF65-F5344CB8AC3E}">
        <p14:creationId xmlns:p14="http://schemas.microsoft.com/office/powerpoint/2010/main" val="56448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2451-496C-4866-8465-240E9CDC5759}"/>
              </a:ext>
            </a:extLst>
          </p:cNvPr>
          <p:cNvSpPr>
            <a:spLocks noGrp="1"/>
          </p:cNvSpPr>
          <p:nvPr>
            <p:ph type="title"/>
          </p:nvPr>
        </p:nvSpPr>
        <p:spPr/>
        <p:txBody>
          <a:bodyPr/>
          <a:lstStyle/>
          <a:p>
            <a:r>
              <a:rPr lang="en-US" sz="4400" cap="all" spc="0" dirty="0">
                <a:solidFill>
                  <a:prstClr val="black"/>
                </a:solidFill>
                <a:latin typeface="Gill Sans MT" panose="020B0502020104020203"/>
              </a:rPr>
              <a:t>Volume collecting  -</a:t>
            </a:r>
            <a:br>
              <a:rPr lang="en-US" sz="4400" cap="all" spc="0" dirty="0">
                <a:solidFill>
                  <a:prstClr val="black"/>
                </a:solidFill>
                <a:latin typeface="Gill Sans MT" panose="020B0502020104020203"/>
              </a:rPr>
            </a:br>
            <a:r>
              <a:rPr lang="en-US" sz="4400" cap="all" spc="0" dirty="0">
                <a:solidFill>
                  <a:prstClr val="black"/>
                </a:solidFill>
                <a:latin typeface="Gill Sans MT" panose="020B0502020104020203"/>
              </a:rPr>
              <a:t>measuring</a:t>
            </a:r>
            <a:endParaRPr lang="en-GB" dirty="0"/>
          </a:p>
        </p:txBody>
      </p:sp>
      <p:graphicFrame>
        <p:nvGraphicFramePr>
          <p:cNvPr id="4" name="Content Placeholder 3">
            <a:extLst>
              <a:ext uri="{FF2B5EF4-FFF2-40B4-BE49-F238E27FC236}">
                <a16:creationId xmlns:a16="http://schemas.microsoft.com/office/drawing/2014/main" id="{45AF0113-CAC8-4FD7-B91B-2DD9C6E45F4E}"/>
              </a:ext>
            </a:extLst>
          </p:cNvPr>
          <p:cNvGraphicFramePr>
            <a:graphicFrameLocks noGrp="1"/>
          </p:cNvGraphicFramePr>
          <p:nvPr>
            <p:ph idx="1"/>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F78AF9A-823C-42ED-8ACB-923BD8348E3C}"/>
              </a:ext>
            </a:extLst>
          </p:cNvPr>
          <p:cNvSpPr txBox="1"/>
          <p:nvPr/>
        </p:nvSpPr>
        <p:spPr>
          <a:xfrm>
            <a:off x="106017" y="6414052"/>
            <a:ext cx="11926957" cy="369332"/>
          </a:xfrm>
          <a:prstGeom prst="rect">
            <a:avLst/>
          </a:prstGeom>
          <a:noFill/>
        </p:spPr>
        <p:txBody>
          <a:bodyPr wrap="square" rtlCol="0">
            <a:spAutoFit/>
          </a:bodyPr>
          <a:lstStyle/>
          <a:p>
            <a:r>
              <a:rPr lang="en-GB" dirty="0">
                <a:solidFill>
                  <a:schemeClr val="bg1"/>
                </a:solidFill>
              </a:rPr>
              <a:t>For the 2</a:t>
            </a:r>
            <a:r>
              <a:rPr lang="en-GB" baseline="30000" dirty="0">
                <a:solidFill>
                  <a:schemeClr val="bg1"/>
                </a:solidFill>
              </a:rPr>
              <a:t>nd</a:t>
            </a:r>
            <a:r>
              <a:rPr lang="en-GB" dirty="0">
                <a:solidFill>
                  <a:schemeClr val="bg1"/>
                </a:solidFill>
              </a:rPr>
              <a:t> year in a row we have seen the reduction in C02 and litres of fuel used across the business. </a:t>
            </a:r>
          </a:p>
        </p:txBody>
      </p:sp>
    </p:spTree>
    <p:extLst>
      <p:ext uri="{BB962C8B-B14F-4D97-AF65-F5344CB8AC3E}">
        <p14:creationId xmlns:p14="http://schemas.microsoft.com/office/powerpoint/2010/main" val="104344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2265-2718-40FE-A254-D0083E37E74B}"/>
              </a:ext>
            </a:extLst>
          </p:cNvPr>
          <p:cNvSpPr>
            <a:spLocks noGrp="1"/>
          </p:cNvSpPr>
          <p:nvPr>
            <p:ph type="title"/>
          </p:nvPr>
        </p:nvSpPr>
        <p:spPr>
          <a:xfrm>
            <a:off x="1097280" y="286604"/>
            <a:ext cx="6681746" cy="674176"/>
          </a:xfrm>
        </p:spPr>
        <p:txBody>
          <a:bodyPr>
            <a:normAutofit/>
          </a:bodyPr>
          <a:lstStyle/>
          <a:p>
            <a:r>
              <a:rPr lang="en-GB" sz="3200" dirty="0"/>
              <a:t>Measuring  - Analysis KPI’s</a:t>
            </a:r>
          </a:p>
        </p:txBody>
      </p:sp>
      <p:graphicFrame>
        <p:nvGraphicFramePr>
          <p:cNvPr id="4" name="Content Placeholder 3">
            <a:extLst>
              <a:ext uri="{FF2B5EF4-FFF2-40B4-BE49-F238E27FC236}">
                <a16:creationId xmlns:a16="http://schemas.microsoft.com/office/drawing/2014/main" id="{54A6D90C-CF2C-454F-87DD-7AABD1730C71}"/>
              </a:ext>
            </a:extLst>
          </p:cNvPr>
          <p:cNvGraphicFramePr>
            <a:graphicFrameLocks noGrp="1"/>
          </p:cNvGraphicFramePr>
          <p:nvPr>
            <p:ph idx="1"/>
            <p:extLst>
              <p:ext uri="{D42A27DB-BD31-4B8C-83A1-F6EECF244321}">
                <p14:modId xmlns:p14="http://schemas.microsoft.com/office/powerpoint/2010/main" val="2634484221"/>
              </p:ext>
            </p:extLst>
          </p:nvPr>
        </p:nvGraphicFramePr>
        <p:xfrm>
          <a:off x="1097280" y="2054087"/>
          <a:ext cx="10471867" cy="3843134"/>
        </p:xfrm>
        <a:graphic>
          <a:graphicData uri="http://schemas.openxmlformats.org/drawingml/2006/table">
            <a:tbl>
              <a:tblPr firstRow="1" bandRow="1"/>
              <a:tblGrid>
                <a:gridCol w="1548530">
                  <a:extLst>
                    <a:ext uri="{9D8B030D-6E8A-4147-A177-3AD203B41FA5}">
                      <a16:colId xmlns:a16="http://schemas.microsoft.com/office/drawing/2014/main" val="3154906472"/>
                    </a:ext>
                  </a:extLst>
                </a:gridCol>
                <a:gridCol w="3725967">
                  <a:extLst>
                    <a:ext uri="{9D8B030D-6E8A-4147-A177-3AD203B41FA5}">
                      <a16:colId xmlns:a16="http://schemas.microsoft.com/office/drawing/2014/main" val="3564916947"/>
                    </a:ext>
                  </a:extLst>
                </a:gridCol>
                <a:gridCol w="2088441">
                  <a:extLst>
                    <a:ext uri="{9D8B030D-6E8A-4147-A177-3AD203B41FA5}">
                      <a16:colId xmlns:a16="http://schemas.microsoft.com/office/drawing/2014/main" val="1662411463"/>
                    </a:ext>
                  </a:extLst>
                </a:gridCol>
                <a:gridCol w="1661259">
                  <a:extLst>
                    <a:ext uri="{9D8B030D-6E8A-4147-A177-3AD203B41FA5}">
                      <a16:colId xmlns:a16="http://schemas.microsoft.com/office/drawing/2014/main" val="217862537"/>
                    </a:ext>
                  </a:extLst>
                </a:gridCol>
                <a:gridCol w="1447670">
                  <a:extLst>
                    <a:ext uri="{9D8B030D-6E8A-4147-A177-3AD203B41FA5}">
                      <a16:colId xmlns:a16="http://schemas.microsoft.com/office/drawing/2014/main" val="583018703"/>
                    </a:ext>
                  </a:extLst>
                </a:gridCol>
              </a:tblGrid>
              <a:tr h="365184">
                <a:tc>
                  <a:txBody>
                    <a:bodyPr/>
                    <a:lstStyle/>
                    <a:p>
                      <a:pPr algn="ctr" fontAlgn="b"/>
                      <a:r>
                        <a:rPr lang="en-GB" sz="1100" b="0" i="0" u="none" strike="noStrike">
                          <a:solidFill>
                            <a:srgbClr val="000000"/>
                          </a:solidFill>
                          <a:effectLst/>
                          <a:latin typeface="Calibri" panose="020F0502020204030204" pitchFamily="34" charset="0"/>
                        </a:rPr>
                        <a:t>Issue</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Description</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Target Reduction</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Progress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By Date</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912780"/>
                  </a:ext>
                </a:extLst>
              </a:tr>
              <a:tr h="347795">
                <a:tc>
                  <a:txBody>
                    <a:bodyPr/>
                    <a:lstStyle/>
                    <a:p>
                      <a:pPr algn="ctr" fontAlgn="b"/>
                      <a:r>
                        <a:rPr lang="en-GB" sz="1100" b="0" i="0" u="none" strike="noStrike">
                          <a:solidFill>
                            <a:srgbClr val="000000"/>
                          </a:solidFill>
                          <a:effectLst/>
                          <a:latin typeface="Calibri" panose="020F0502020204030204" pitchFamily="34" charset="0"/>
                        </a:rPr>
                        <a:t>Carbon (Co2)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Diesel (Delivery Vehicles)</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C3300"/>
                    </a:solidFill>
                  </a:tcPr>
                </a:tc>
                <a:tc>
                  <a:txBody>
                    <a:bodyPr/>
                    <a:lstStyle/>
                    <a:p>
                      <a:pPr algn="ctr" fontAlgn="b"/>
                      <a:r>
                        <a:rPr lang="en-GB" sz="1100" b="0" i="0" u="none" strike="noStrike">
                          <a:solidFill>
                            <a:srgbClr val="000000"/>
                          </a:solidFill>
                          <a:effectLst/>
                          <a:latin typeface="Calibri" panose="020F0502020204030204" pitchFamily="34" charset="0"/>
                        </a:rPr>
                        <a:t>2025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71139739"/>
                  </a:ext>
                </a:extLst>
              </a:tr>
              <a:tr h="347795">
                <a:tc>
                  <a:txBody>
                    <a:bodyPr/>
                    <a:lstStyle/>
                    <a:p>
                      <a:pPr algn="ctr" fontAlgn="b"/>
                      <a:r>
                        <a:rPr lang="en-GB" sz="1100" b="0" i="0" u="none" strike="noStrike">
                          <a:solidFill>
                            <a:srgbClr val="000000"/>
                          </a:solidFill>
                          <a:effectLst/>
                          <a:latin typeface="Calibri" panose="020F0502020204030204" pitchFamily="34" charset="0"/>
                        </a:rPr>
                        <a:t>Waste</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General Waste</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FD966"/>
                    </a:solidFill>
                  </a:tcPr>
                </a:tc>
                <a:tc>
                  <a:txBody>
                    <a:bodyPr/>
                    <a:lstStyle/>
                    <a:p>
                      <a:pPr algn="ctr" fontAlgn="b"/>
                      <a:r>
                        <a:rPr lang="en-GB" sz="1100" b="0" i="0" u="none" strike="noStrike">
                          <a:solidFill>
                            <a:srgbClr val="000000"/>
                          </a:solidFill>
                          <a:effectLst/>
                          <a:latin typeface="Calibri" panose="020F0502020204030204" pitchFamily="34" charset="0"/>
                        </a:rPr>
                        <a:t>2021</a:t>
                      </a:r>
                    </a:p>
                  </a:txBody>
                  <a:tcPr marL="9525" marR="9525" marT="9525" marB="0" anchor="b">
                    <a:lnL>
                      <a:noFill/>
                    </a:lnL>
                    <a:lnR>
                      <a:noFill/>
                    </a:lnR>
                    <a:lnT>
                      <a:noFill/>
                    </a:lnT>
                    <a:lnB>
                      <a:noFill/>
                    </a:lnB>
                  </a:tcPr>
                </a:tc>
                <a:extLst>
                  <a:ext uri="{0D108BD9-81ED-4DB2-BD59-A6C34878D82A}">
                    <a16:rowId xmlns:a16="http://schemas.microsoft.com/office/drawing/2014/main" val="2527134615"/>
                  </a:ext>
                </a:extLst>
              </a:tr>
              <a:tr h="347795">
                <a:tc>
                  <a:txBody>
                    <a:bodyPr/>
                    <a:lstStyle/>
                    <a:p>
                      <a:pPr algn="ctr" fontAlgn="b"/>
                      <a:r>
                        <a:rPr lang="en-GB" sz="1100" b="0" i="0" u="none" strike="noStrike">
                          <a:solidFill>
                            <a:srgbClr val="000000"/>
                          </a:solidFill>
                          <a:effectLst/>
                          <a:latin typeface="Calibri" panose="020F0502020204030204" pitchFamily="34" charset="0"/>
                        </a:rPr>
                        <a:t>Recycling</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Cardboard/Plastics - Segregated</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solidFill>
                      <a:srgbClr val="A9D08E"/>
                    </a:solidFill>
                  </a:tcPr>
                </a:tc>
                <a:tc>
                  <a:txBody>
                    <a:bodyPr/>
                    <a:lstStyle/>
                    <a:p>
                      <a:pPr algn="ctr" fontAlgn="b"/>
                      <a:r>
                        <a:rPr lang="en-GB" sz="1100" b="0" i="0" u="none" strike="noStrike">
                          <a:solidFill>
                            <a:srgbClr val="000000"/>
                          </a:solidFill>
                          <a:effectLst/>
                          <a:latin typeface="Calibri" panose="020F0502020204030204" pitchFamily="34" charset="0"/>
                        </a:rPr>
                        <a:t>2022</a:t>
                      </a:r>
                    </a:p>
                  </a:txBody>
                  <a:tcPr marL="9525" marR="9525" marT="9525" marB="0" anchor="b">
                    <a:lnL>
                      <a:noFill/>
                    </a:lnL>
                    <a:lnR>
                      <a:noFill/>
                    </a:lnR>
                    <a:lnT>
                      <a:noFill/>
                    </a:lnT>
                    <a:lnB>
                      <a:noFill/>
                    </a:lnB>
                  </a:tcPr>
                </a:tc>
                <a:extLst>
                  <a:ext uri="{0D108BD9-81ED-4DB2-BD59-A6C34878D82A}">
                    <a16:rowId xmlns:a16="http://schemas.microsoft.com/office/drawing/2014/main" val="117485842"/>
                  </a:ext>
                </a:extLst>
              </a:tr>
              <a:tr h="347795">
                <a:tc>
                  <a:txBody>
                    <a:bodyPr/>
                    <a:lstStyle/>
                    <a:p>
                      <a:pPr algn="ctr" fontAlgn="b"/>
                      <a:r>
                        <a:rPr lang="en-GB" sz="1100" b="0" i="0" u="none" strike="noStrike">
                          <a:solidFill>
                            <a:srgbClr val="000000"/>
                          </a:solidFill>
                          <a:effectLst/>
                          <a:latin typeface="Calibri" panose="020F0502020204030204" pitchFamily="34" charset="0"/>
                        </a:rPr>
                        <a:t>Water</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Consumption Volume</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A9D08E"/>
                    </a:solidFill>
                  </a:tcPr>
                </a:tc>
                <a:tc>
                  <a:txBody>
                    <a:bodyPr/>
                    <a:lstStyle/>
                    <a:p>
                      <a:pPr algn="ctr" fontAlgn="b"/>
                      <a:r>
                        <a:rPr lang="en-GB" sz="1100" b="0" i="0" u="none" strike="noStrike">
                          <a:solidFill>
                            <a:srgbClr val="000000"/>
                          </a:solidFill>
                          <a:effectLst/>
                          <a:latin typeface="Calibri" panose="020F0502020204030204" pitchFamily="34" charset="0"/>
                        </a:rPr>
                        <a:t>2022</a:t>
                      </a:r>
                    </a:p>
                  </a:txBody>
                  <a:tcPr marL="9525" marR="9525" marT="9525" marB="0" anchor="b">
                    <a:lnL>
                      <a:noFill/>
                    </a:lnL>
                    <a:lnR>
                      <a:noFill/>
                    </a:lnR>
                    <a:lnT>
                      <a:noFill/>
                    </a:lnT>
                    <a:lnB>
                      <a:noFill/>
                    </a:lnB>
                  </a:tcPr>
                </a:tc>
                <a:extLst>
                  <a:ext uri="{0D108BD9-81ED-4DB2-BD59-A6C34878D82A}">
                    <a16:rowId xmlns:a16="http://schemas.microsoft.com/office/drawing/2014/main" val="4260685336"/>
                  </a:ext>
                </a:extLst>
              </a:tr>
              <a:tr h="347795">
                <a:tc>
                  <a:txBody>
                    <a:bodyPr/>
                    <a:lstStyle/>
                    <a:p>
                      <a:pPr algn="ctr" fontAlgn="b"/>
                      <a:r>
                        <a:rPr lang="en-GB" sz="1100" b="0" i="0" u="none" strike="noStrike">
                          <a:solidFill>
                            <a:srgbClr val="000000"/>
                          </a:solidFill>
                          <a:effectLst/>
                          <a:latin typeface="Calibri" panose="020F0502020204030204" pitchFamily="34" charset="0"/>
                        </a:rPr>
                        <a:t>Energy</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Consumption Volume</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A9D08E"/>
                    </a:solidFill>
                  </a:tcPr>
                </a:tc>
                <a:tc>
                  <a:txBody>
                    <a:bodyPr/>
                    <a:lstStyle/>
                    <a:p>
                      <a:pPr algn="ctr" fontAlgn="b"/>
                      <a:r>
                        <a:rPr lang="en-GB" sz="1100" b="0" i="0" u="none" strike="noStrike">
                          <a:solidFill>
                            <a:srgbClr val="000000"/>
                          </a:solidFill>
                          <a:effectLst/>
                          <a:latin typeface="Calibri" panose="020F0502020204030204" pitchFamily="34" charset="0"/>
                        </a:rPr>
                        <a:t>2022</a:t>
                      </a:r>
                    </a:p>
                  </a:txBody>
                  <a:tcPr marL="9525" marR="9525" marT="9525" marB="0" anchor="b">
                    <a:lnL>
                      <a:noFill/>
                    </a:lnL>
                    <a:lnR>
                      <a:noFill/>
                    </a:lnR>
                    <a:lnT>
                      <a:noFill/>
                    </a:lnT>
                    <a:lnB>
                      <a:noFill/>
                    </a:lnB>
                  </a:tcPr>
                </a:tc>
                <a:extLst>
                  <a:ext uri="{0D108BD9-81ED-4DB2-BD59-A6C34878D82A}">
                    <a16:rowId xmlns:a16="http://schemas.microsoft.com/office/drawing/2014/main" val="941692276"/>
                  </a:ext>
                </a:extLst>
              </a:tr>
              <a:tr h="347795">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34377401"/>
                  </a:ext>
                </a:extLst>
              </a:tr>
              <a:tr h="347795">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338958361"/>
                  </a:ext>
                </a:extLst>
              </a:tr>
              <a:tr h="347795">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CC3300"/>
                    </a:solidFill>
                  </a:tcPr>
                </a:tc>
                <a:tc gridSpan="3">
                  <a:txBody>
                    <a:bodyPr/>
                    <a:lstStyle/>
                    <a:p>
                      <a:pPr algn="l" fontAlgn="b"/>
                      <a:r>
                        <a:rPr lang="en-GB" sz="1100" b="0" i="0" u="none" strike="noStrike">
                          <a:solidFill>
                            <a:srgbClr val="000000"/>
                          </a:solidFill>
                          <a:effectLst/>
                          <a:latin typeface="Calibri" panose="020F0502020204030204" pitchFamily="34" charset="0"/>
                        </a:rPr>
                        <a:t>Indicates that progress is behind trend to meet targets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16310090"/>
                  </a:ext>
                </a:extLst>
              </a:tr>
              <a:tr h="347795">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D966"/>
                    </a:solidFill>
                  </a:tcPr>
                </a:tc>
                <a:tc gridSpan="3">
                  <a:txBody>
                    <a:bodyPr/>
                    <a:lstStyle/>
                    <a:p>
                      <a:pPr algn="l" fontAlgn="b"/>
                      <a:r>
                        <a:rPr lang="en-GB" sz="1100" b="0" i="0" u="none" strike="noStrike">
                          <a:solidFill>
                            <a:srgbClr val="000000"/>
                          </a:solidFill>
                          <a:effectLst/>
                          <a:latin typeface="Calibri" panose="020F0502020204030204" pitchFamily="34" charset="0"/>
                        </a:rPr>
                        <a:t>indicates that progress is on heading in the right directions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62894809"/>
                  </a:ext>
                </a:extLst>
              </a:tr>
              <a:tr h="347795">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9D08E"/>
                    </a:solidFill>
                  </a:tcPr>
                </a:tc>
                <a:tc gridSpan="3">
                  <a:txBody>
                    <a:bodyPr/>
                    <a:lstStyle/>
                    <a:p>
                      <a:pPr algn="l" fontAlgn="b"/>
                      <a:r>
                        <a:rPr lang="en-GB" sz="1100" b="0" i="0" u="none" strike="noStrike" dirty="0">
                          <a:solidFill>
                            <a:srgbClr val="000000"/>
                          </a:solidFill>
                          <a:effectLst/>
                          <a:latin typeface="Calibri" panose="020F0502020204030204" pitchFamily="34" charset="0"/>
                        </a:rPr>
                        <a:t>Indicates the progress is on track and will meet the goals </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51380248"/>
                  </a:ext>
                </a:extLst>
              </a:tr>
            </a:tbl>
          </a:graphicData>
        </a:graphic>
      </p:graphicFrame>
    </p:spTree>
    <p:extLst>
      <p:ext uri="{BB962C8B-B14F-4D97-AF65-F5344CB8AC3E}">
        <p14:creationId xmlns:p14="http://schemas.microsoft.com/office/powerpoint/2010/main" val="384363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532A-2974-43F0-AF0E-60C8B6AB5A6A}"/>
              </a:ext>
            </a:extLst>
          </p:cNvPr>
          <p:cNvSpPr>
            <a:spLocks noGrp="1"/>
          </p:cNvSpPr>
          <p:nvPr>
            <p:ph type="title"/>
          </p:nvPr>
        </p:nvSpPr>
        <p:spPr>
          <a:xfrm>
            <a:off x="1097280" y="286603"/>
            <a:ext cx="9464703" cy="702305"/>
          </a:xfrm>
        </p:spPr>
        <p:txBody>
          <a:bodyPr>
            <a:normAutofit/>
          </a:bodyPr>
          <a:lstStyle/>
          <a:p>
            <a:r>
              <a:rPr lang="en-GB" sz="2800" dirty="0"/>
              <a:t>Recommendations and Environmental objectives</a:t>
            </a:r>
          </a:p>
        </p:txBody>
      </p:sp>
      <p:sp>
        <p:nvSpPr>
          <p:cNvPr id="3" name="Content Placeholder 2">
            <a:extLst>
              <a:ext uri="{FF2B5EF4-FFF2-40B4-BE49-F238E27FC236}">
                <a16:creationId xmlns:a16="http://schemas.microsoft.com/office/drawing/2014/main" id="{5775820F-4B58-4907-ACC7-A2550663A075}"/>
              </a:ext>
            </a:extLst>
          </p:cNvPr>
          <p:cNvSpPr>
            <a:spLocks noGrp="1"/>
          </p:cNvSpPr>
          <p:nvPr>
            <p:ph idx="1"/>
          </p:nvPr>
        </p:nvSpPr>
        <p:spPr>
          <a:xfrm>
            <a:off x="861390" y="2108201"/>
            <a:ext cx="10294289" cy="4107069"/>
          </a:xfrm>
        </p:spPr>
        <p:txBody>
          <a:bodyPr>
            <a:normAutofit fontScale="92500" lnSpcReduction="20000"/>
          </a:bodyPr>
          <a:lstStyle/>
          <a:p>
            <a:r>
              <a:rPr lang="en-GB" dirty="0"/>
              <a:t>After a difficult year during a global pandemic we have still been able to stay on course for our own internal environmental goals, but now we must be bolder.</a:t>
            </a:r>
          </a:p>
          <a:p>
            <a:r>
              <a:rPr lang="en-GB" dirty="0"/>
              <a:t>2021-2022 will set goals to our road map to achieve 100% of all deliveries across south England and Wales. </a:t>
            </a:r>
          </a:p>
          <a:p>
            <a:r>
              <a:rPr lang="en-GB" dirty="0"/>
              <a:t>We have identified several vehicles that will be able to cope with the weight and distance required to complete our operation successfully. </a:t>
            </a:r>
          </a:p>
          <a:p>
            <a:r>
              <a:rPr lang="en-GB" dirty="0"/>
              <a:t>General waste has been a disappointing KPI this year and we will up our focus in this area, our service partners, Biffa, are able to keep us up to date with the amount of Kg’s of waste and recycling being collected form our sites on a daily and weekly basis. </a:t>
            </a:r>
          </a:p>
          <a:p>
            <a:r>
              <a:rPr lang="en-GB" dirty="0"/>
              <a:t>We are encouraged to see our energy consumption has reduced. New LED lighting in all warehouses and office spaces have been introduced at the beginning of 2020 and we are seeing the long term investments beginning to pay off.						</a:t>
            </a:r>
          </a:p>
          <a:p>
            <a:pPr lvl="8"/>
            <a:r>
              <a:rPr lang="en-GB" dirty="0"/>
              <a:t>                                                                                                                           B G Thomas – April 2021.</a:t>
            </a:r>
          </a:p>
          <a:p>
            <a:endParaRPr lang="en-GB" dirty="0"/>
          </a:p>
        </p:txBody>
      </p:sp>
    </p:spTree>
    <p:extLst>
      <p:ext uri="{BB962C8B-B14F-4D97-AF65-F5344CB8AC3E}">
        <p14:creationId xmlns:p14="http://schemas.microsoft.com/office/powerpoint/2010/main" val="300695239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{A881FA32-0D5C-4252-9AE5-24676D257DA7}tf56160789_win32</Template>
  <TotalTime>133</TotalTime>
  <Words>684</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Bookman Old Style</vt:lpstr>
      <vt:lpstr>Calibri</vt:lpstr>
      <vt:lpstr>Franklin Gothic Book</vt:lpstr>
      <vt:lpstr>Gill Sans MT</vt:lpstr>
      <vt:lpstr>1_RetrospectVTI</vt:lpstr>
      <vt:lpstr>Annual Environmental Performance Report    2020-2021</vt:lpstr>
      <vt:lpstr>Thank you for once again joining me for this year's annual environmental performance review.  A sober and somber time for all mankind in every part of the global as Covid-19 effects so many communities, business and lives as we reflect on the past 12 months.  There has never been a greater opportunity for mankind to adapt to a world where life has been able to stop so suddenly, and nature has been able to move back into the spotlight.   It is with this in mind that Unitmovements will be taking the most particle steps possible to achieve as many deliveries as possible across all our market area on electric vehicles or zero emissions.   This time calls for bold ambitious standard to be put into place, failure to react this now will inevitably see the demise or business runs as they are today, we must act today.</vt:lpstr>
      <vt:lpstr>Contents </vt:lpstr>
      <vt:lpstr>Improved data collected over the past 12 months have allowed us to track, monitor and report on all sectors of energy consumption.  Internal systems linked directly into cost-based analysis allows for real time information that can be communicated quickly across the group to reduce consumption. Fuel and C02 has seen a different trend this year, with minimal congestion, quite roads but an increase in demand, we have had to work harder and smarter to achieve goals. The demand for services during the national lockdown has taken most of the industry by surprise, the amount of on-line ordering exploded putting pressure on networks. I am proud of all colleagues who have made a positive impact towards data collecting and reduction in their carbon footprints this year.   </vt:lpstr>
      <vt:lpstr>Volume collecting  - measuring</vt:lpstr>
      <vt:lpstr>Volume collecting  - measuring</vt:lpstr>
      <vt:lpstr>Measuring  - Analysis KPI’s</vt:lpstr>
      <vt:lpstr>Recommendations and Environmental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Environmental Performance Report    2020-2021</dc:title>
  <dc:creator>Ben Thomas</dc:creator>
  <cp:lastModifiedBy>David Thomas</cp:lastModifiedBy>
  <cp:revision>16</cp:revision>
  <dcterms:created xsi:type="dcterms:W3CDTF">2021-06-08T12:41:41Z</dcterms:created>
  <dcterms:modified xsi:type="dcterms:W3CDTF">2021-06-09T09:17:45Z</dcterms:modified>
</cp:coreProperties>
</file>