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GB" dirty="0"/>
              <a:t>Projected</a:t>
            </a:r>
            <a:r>
              <a:rPr lang="en-GB" baseline="0" dirty="0"/>
              <a:t> targets for 2021</a:t>
            </a:r>
            <a:endParaRPr lang="en-GB" dirty="0"/>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Sheet1!$D$4</c:f>
              <c:strCache>
                <c:ptCount val="1"/>
                <c:pt idx="0">
                  <c:v>2018</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cat>
            <c:strRef>
              <c:f>Sheet1!$E$3:$F$3</c:f>
              <c:strCache>
                <c:ptCount val="1"/>
                <c:pt idx="0">
                  <c:v>Deliveries</c:v>
                </c:pt>
              </c:strCache>
            </c:strRef>
          </c:cat>
          <c:val>
            <c:numRef>
              <c:f>Sheet1!$E$4:$F$4</c:f>
              <c:numCache>
                <c:formatCode>General</c:formatCode>
                <c:ptCount val="2"/>
                <c:pt idx="0">
                  <c:v>124135</c:v>
                </c:pt>
              </c:numCache>
            </c:numRef>
          </c:val>
          <c:extLst>
            <c:ext xmlns:c16="http://schemas.microsoft.com/office/drawing/2014/chart" uri="{C3380CC4-5D6E-409C-BE32-E72D297353CC}">
              <c16:uniqueId val="{00000000-F608-4907-83D5-7B2A58EFDED4}"/>
            </c:ext>
          </c:extLst>
        </c:ser>
        <c:ser>
          <c:idx val="1"/>
          <c:order val="1"/>
          <c:tx>
            <c:strRef>
              <c:f>Sheet1!$D$5</c:f>
              <c:strCache>
                <c:ptCount val="1"/>
                <c:pt idx="0">
                  <c:v>2019</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cat>
            <c:strRef>
              <c:f>Sheet1!$E$3:$F$3</c:f>
              <c:strCache>
                <c:ptCount val="1"/>
                <c:pt idx="0">
                  <c:v>Deliveries</c:v>
                </c:pt>
              </c:strCache>
            </c:strRef>
          </c:cat>
          <c:val>
            <c:numRef>
              <c:f>Sheet1!$E$5:$F$5</c:f>
              <c:numCache>
                <c:formatCode>General</c:formatCode>
                <c:ptCount val="2"/>
                <c:pt idx="0">
                  <c:v>131722</c:v>
                </c:pt>
              </c:numCache>
            </c:numRef>
          </c:val>
          <c:extLst>
            <c:ext xmlns:c16="http://schemas.microsoft.com/office/drawing/2014/chart" uri="{C3380CC4-5D6E-409C-BE32-E72D297353CC}">
              <c16:uniqueId val="{00000001-F608-4907-83D5-7B2A58EFDED4}"/>
            </c:ext>
          </c:extLst>
        </c:ser>
        <c:ser>
          <c:idx val="2"/>
          <c:order val="2"/>
          <c:tx>
            <c:strRef>
              <c:f>Sheet1!$D$6</c:f>
              <c:strCache>
                <c:ptCount val="1"/>
                <c:pt idx="0">
                  <c:v>2020</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cat>
            <c:strRef>
              <c:f>Sheet1!$E$3:$F$3</c:f>
              <c:strCache>
                <c:ptCount val="1"/>
                <c:pt idx="0">
                  <c:v>Deliveries</c:v>
                </c:pt>
              </c:strCache>
            </c:strRef>
          </c:cat>
          <c:val>
            <c:numRef>
              <c:f>Sheet1!$E$6:$F$6</c:f>
              <c:numCache>
                <c:formatCode>General</c:formatCode>
                <c:ptCount val="2"/>
                <c:pt idx="0">
                  <c:v>167320</c:v>
                </c:pt>
              </c:numCache>
            </c:numRef>
          </c:val>
          <c:extLst>
            <c:ext xmlns:c16="http://schemas.microsoft.com/office/drawing/2014/chart" uri="{C3380CC4-5D6E-409C-BE32-E72D297353CC}">
              <c16:uniqueId val="{00000002-F608-4907-83D5-7B2A58EFDED4}"/>
            </c:ext>
          </c:extLst>
        </c:ser>
        <c:ser>
          <c:idx val="3"/>
          <c:order val="3"/>
          <c:tx>
            <c:strRef>
              <c:f>Sheet1!$D$7</c:f>
              <c:strCache>
                <c:ptCount val="1"/>
                <c:pt idx="0">
                  <c:v>2021</c:v>
                </c:pt>
              </c:strCache>
            </c:strRef>
          </c:tx>
          <c:spPr>
            <a:solidFill>
              <a:schemeClr val="accent4">
                <a:alpha val="88000"/>
              </a:schemeClr>
            </a:solidFill>
            <a:ln>
              <a:solidFill>
                <a:schemeClr val="accent4">
                  <a:lumMod val="50000"/>
                </a:schemeClr>
              </a:solidFill>
            </a:ln>
            <a:effectLst/>
            <a:scene3d>
              <a:camera prst="orthographicFront"/>
              <a:lightRig rig="threePt" dir="t"/>
            </a:scene3d>
            <a:sp3d prstMaterial="flat">
              <a:contourClr>
                <a:schemeClr val="accent4">
                  <a:lumMod val="50000"/>
                </a:schemeClr>
              </a:contourClr>
            </a:sp3d>
          </c:spPr>
          <c:invertIfNegative val="0"/>
          <c:cat>
            <c:strRef>
              <c:f>Sheet1!$E$3:$F$3</c:f>
              <c:strCache>
                <c:ptCount val="1"/>
                <c:pt idx="0">
                  <c:v>Deliveries</c:v>
                </c:pt>
              </c:strCache>
            </c:strRef>
          </c:cat>
          <c:val>
            <c:numRef>
              <c:f>Sheet1!$E$7:$F$7</c:f>
              <c:numCache>
                <c:formatCode>General</c:formatCode>
                <c:ptCount val="2"/>
                <c:pt idx="0">
                  <c:v>210616</c:v>
                </c:pt>
              </c:numCache>
            </c:numRef>
          </c:val>
          <c:extLst>
            <c:ext xmlns:c16="http://schemas.microsoft.com/office/drawing/2014/chart" uri="{C3380CC4-5D6E-409C-BE32-E72D297353CC}">
              <c16:uniqueId val="{00000003-F608-4907-83D5-7B2A58EFDED4}"/>
            </c:ext>
          </c:extLst>
        </c:ser>
        <c:dLbls>
          <c:showLegendKey val="0"/>
          <c:showVal val="0"/>
          <c:showCatName val="0"/>
          <c:showSerName val="0"/>
          <c:showPercent val="0"/>
          <c:showBubbleSize val="0"/>
        </c:dLbls>
        <c:gapWidth val="84"/>
        <c:gapDepth val="53"/>
        <c:shape val="box"/>
        <c:axId val="473747888"/>
        <c:axId val="473751824"/>
        <c:axId val="473650320"/>
        <c:extLst>
          <c:ext xmlns:c15="http://schemas.microsoft.com/office/drawing/2012/chart" uri="{02D57815-91ED-43cb-92C2-25804820EDAC}">
            <c15:filteredBarSeries>
              <c15:ser>
                <c:idx val="4"/>
                <c:order val="4"/>
                <c:tx>
                  <c:strRef>
                    <c:extLst>
                      <c:ext uri="{02D57815-91ED-43cb-92C2-25804820EDAC}">
                        <c15:formulaRef>
                          <c15:sqref>Sheet1!$D$8</c15:sqref>
                        </c15:formulaRef>
                      </c:ext>
                    </c:extLst>
                    <c:strCache>
                      <c:ptCount val="1"/>
                    </c:strCache>
                  </c:strRef>
                </c:tx>
                <c:spPr>
                  <a:solidFill>
                    <a:schemeClr val="accent5">
                      <a:alpha val="88000"/>
                    </a:schemeClr>
                  </a:solidFill>
                  <a:ln>
                    <a:solidFill>
                      <a:schemeClr val="accent5">
                        <a:lumMod val="50000"/>
                      </a:schemeClr>
                    </a:solidFill>
                  </a:ln>
                  <a:effectLst/>
                  <a:scene3d>
                    <a:camera prst="orthographicFront"/>
                    <a:lightRig rig="threePt" dir="t"/>
                  </a:scene3d>
                  <a:sp3d prstMaterial="flat">
                    <a:contourClr>
                      <a:schemeClr val="accent5">
                        <a:lumMod val="50000"/>
                      </a:schemeClr>
                    </a:contourClr>
                  </a:sp3d>
                </c:spPr>
                <c:invertIfNegative val="0"/>
                <c:cat>
                  <c:strRef>
                    <c:extLst>
                      <c:ext uri="{02D57815-91ED-43cb-92C2-25804820EDAC}">
                        <c15:formulaRef>
                          <c15:sqref>Sheet1!$E$3:$F$3</c15:sqref>
                        </c15:formulaRef>
                      </c:ext>
                    </c:extLst>
                    <c:strCache>
                      <c:ptCount val="1"/>
                      <c:pt idx="0">
                        <c:v>Deliveries</c:v>
                      </c:pt>
                    </c:strCache>
                  </c:strRef>
                </c:cat>
                <c:val>
                  <c:numRef>
                    <c:extLst>
                      <c:ext uri="{02D57815-91ED-43cb-92C2-25804820EDAC}">
                        <c15:formulaRef>
                          <c15:sqref>Sheet1!$E$8:$F$8</c15:sqref>
                        </c15:formulaRef>
                      </c:ext>
                    </c:extLst>
                    <c:numCache>
                      <c:formatCode>General</c:formatCode>
                      <c:ptCount val="2"/>
                    </c:numCache>
                  </c:numRef>
                </c:val>
                <c:extLst>
                  <c:ext xmlns:c16="http://schemas.microsoft.com/office/drawing/2014/chart" uri="{C3380CC4-5D6E-409C-BE32-E72D297353CC}">
                    <c16:uniqueId val="{00000004-F608-4907-83D5-7B2A58EFDED4}"/>
                  </c:ext>
                </c:extLst>
              </c15:ser>
            </c15:filteredBarSeries>
          </c:ext>
        </c:extLst>
      </c:bar3DChart>
      <c:catAx>
        <c:axId val="473747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73751824"/>
        <c:crosses val="autoZero"/>
        <c:auto val="1"/>
        <c:lblAlgn val="ctr"/>
        <c:lblOffset val="100"/>
        <c:noMultiLvlLbl val="0"/>
      </c:catAx>
      <c:valAx>
        <c:axId val="473751824"/>
        <c:scaling>
          <c:orientation val="minMax"/>
        </c:scaling>
        <c:delete val="1"/>
        <c:axPos val="l"/>
        <c:majorGridlines>
          <c:spPr>
            <a:ln w="9525">
              <a:solidFill>
                <a:schemeClr val="lt1">
                  <a:lumMod val="50000"/>
                </a:schemeClr>
              </a:solidFill>
            </a:ln>
            <a:effectLst/>
          </c:spPr>
        </c:majorGridlines>
        <c:numFmt formatCode="General" sourceLinked="1"/>
        <c:majorTickMark val="out"/>
        <c:minorTickMark val="none"/>
        <c:tickLblPos val="nextTo"/>
        <c:crossAx val="473747888"/>
        <c:crosses val="autoZero"/>
        <c:crossBetween val="between"/>
      </c:valAx>
      <c:serAx>
        <c:axId val="47365032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73751824"/>
        <c:crosses val="autoZero"/>
      </c:ser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GB"/>
              <a:t>Litres</a:t>
            </a:r>
            <a:r>
              <a:rPr lang="en-GB" baseline="0"/>
              <a:t> and C02 Usage</a:t>
            </a:r>
            <a:endParaRPr lang="en-GB"/>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Sheet1!$E$23</c:f>
              <c:strCache>
                <c:ptCount val="1"/>
                <c:pt idx="0">
                  <c:v>2018</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cat>
            <c:strRef>
              <c:f>Sheet1!$D$24:$D$25</c:f>
              <c:strCache>
                <c:ptCount val="2"/>
                <c:pt idx="0">
                  <c:v>Litres</c:v>
                </c:pt>
                <c:pt idx="1">
                  <c:v>Co2</c:v>
                </c:pt>
              </c:strCache>
            </c:strRef>
          </c:cat>
          <c:val>
            <c:numRef>
              <c:f>Sheet1!$E$24:$E$25</c:f>
              <c:numCache>
                <c:formatCode>_(* #,##0.00_);_(* \(#,##0.00\);_(* "-"??_);_(@_)</c:formatCode>
                <c:ptCount val="2"/>
                <c:pt idx="0">
                  <c:v>361696</c:v>
                </c:pt>
                <c:pt idx="1">
                  <c:v>969347</c:v>
                </c:pt>
              </c:numCache>
            </c:numRef>
          </c:val>
          <c:extLst>
            <c:ext xmlns:c16="http://schemas.microsoft.com/office/drawing/2014/chart" uri="{C3380CC4-5D6E-409C-BE32-E72D297353CC}">
              <c16:uniqueId val="{00000000-D426-4D50-A2B0-9DA6B6CAC292}"/>
            </c:ext>
          </c:extLst>
        </c:ser>
        <c:ser>
          <c:idx val="1"/>
          <c:order val="1"/>
          <c:tx>
            <c:strRef>
              <c:f>Sheet1!$F$23</c:f>
              <c:strCache>
                <c:ptCount val="1"/>
                <c:pt idx="0">
                  <c:v>2019</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cat>
            <c:strRef>
              <c:f>Sheet1!$D$24:$D$25</c:f>
              <c:strCache>
                <c:ptCount val="2"/>
                <c:pt idx="0">
                  <c:v>Litres</c:v>
                </c:pt>
                <c:pt idx="1">
                  <c:v>Co2</c:v>
                </c:pt>
              </c:strCache>
            </c:strRef>
          </c:cat>
          <c:val>
            <c:numRef>
              <c:f>Sheet1!$F$24:$F$25</c:f>
              <c:numCache>
                <c:formatCode>_(* #,##0.00_);_(* \(#,##0.00\);_(* "-"??_);_(@_)</c:formatCode>
                <c:ptCount val="2"/>
                <c:pt idx="0">
                  <c:v>424154</c:v>
                </c:pt>
                <c:pt idx="1">
                  <c:v>1136733</c:v>
                </c:pt>
              </c:numCache>
            </c:numRef>
          </c:val>
          <c:extLst>
            <c:ext xmlns:c16="http://schemas.microsoft.com/office/drawing/2014/chart" uri="{C3380CC4-5D6E-409C-BE32-E72D297353CC}">
              <c16:uniqueId val="{00000001-D426-4D50-A2B0-9DA6B6CAC292}"/>
            </c:ext>
          </c:extLst>
        </c:ser>
        <c:ser>
          <c:idx val="2"/>
          <c:order val="2"/>
          <c:tx>
            <c:strRef>
              <c:f>Sheet1!$G$23</c:f>
              <c:strCache>
                <c:ptCount val="1"/>
                <c:pt idx="0">
                  <c:v>2020</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cat>
            <c:strRef>
              <c:f>Sheet1!$D$24:$D$25</c:f>
              <c:strCache>
                <c:ptCount val="2"/>
                <c:pt idx="0">
                  <c:v>Litres</c:v>
                </c:pt>
                <c:pt idx="1">
                  <c:v>Co2</c:v>
                </c:pt>
              </c:strCache>
            </c:strRef>
          </c:cat>
          <c:val>
            <c:numRef>
              <c:f>Sheet1!$G$24:$G$25</c:f>
              <c:numCache>
                <c:formatCode>_(* #,##0.00_);_(* \(#,##0.00\);_(* "-"??_);_(@_)</c:formatCode>
                <c:ptCount val="2"/>
                <c:pt idx="0">
                  <c:v>359619</c:v>
                </c:pt>
                <c:pt idx="1">
                  <c:v>963779</c:v>
                </c:pt>
              </c:numCache>
            </c:numRef>
          </c:val>
          <c:extLst>
            <c:ext xmlns:c16="http://schemas.microsoft.com/office/drawing/2014/chart" uri="{C3380CC4-5D6E-409C-BE32-E72D297353CC}">
              <c16:uniqueId val="{00000002-D426-4D50-A2B0-9DA6B6CAC292}"/>
            </c:ext>
          </c:extLst>
        </c:ser>
        <c:dLbls>
          <c:showLegendKey val="0"/>
          <c:showVal val="0"/>
          <c:showCatName val="0"/>
          <c:showSerName val="0"/>
          <c:showPercent val="0"/>
          <c:showBubbleSize val="0"/>
        </c:dLbls>
        <c:gapWidth val="84"/>
        <c:gapDepth val="53"/>
        <c:shape val="box"/>
        <c:axId val="528029528"/>
        <c:axId val="528037400"/>
        <c:axId val="533559232"/>
      </c:bar3DChart>
      <c:catAx>
        <c:axId val="528029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528037400"/>
        <c:crosses val="autoZero"/>
        <c:auto val="1"/>
        <c:lblAlgn val="ctr"/>
        <c:lblOffset val="100"/>
        <c:noMultiLvlLbl val="0"/>
      </c:catAx>
      <c:valAx>
        <c:axId val="528037400"/>
        <c:scaling>
          <c:orientation val="minMax"/>
        </c:scaling>
        <c:delete val="1"/>
        <c:axPos val="l"/>
        <c:numFmt formatCode="_(* #,##0.00_);_(* \(#,##0.00\);_(* &quot;-&quot;??_);_(@_)" sourceLinked="1"/>
        <c:majorTickMark val="out"/>
        <c:minorTickMark val="none"/>
        <c:tickLblPos val="nextTo"/>
        <c:crossAx val="528029528"/>
        <c:crosses val="autoZero"/>
        <c:crossBetween val="between"/>
      </c:valAx>
      <c:serAx>
        <c:axId val="533559232"/>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528037400"/>
        <c:crosses val="autoZero"/>
      </c:ser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BBFA2-DDA2-4AA7-9AF4-E8A31199126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78D69185-0C9E-4458-A926-5D45E2449631}">
      <dgm:prSet/>
      <dgm:spPr/>
      <dgm:t>
        <a:bodyPr/>
        <a:lstStyle/>
        <a:p>
          <a:r>
            <a:rPr lang="en-GB" dirty="0"/>
            <a:t>Data Collections</a:t>
          </a:r>
          <a:endParaRPr lang="en-US" dirty="0"/>
        </a:p>
      </dgm:t>
    </dgm:pt>
    <dgm:pt modelId="{23950A28-A0F4-4FD1-AA73-AB06F66F5E14}" type="parTrans" cxnId="{2EB6E4FA-1223-4F10-BF70-0D103A559128}">
      <dgm:prSet/>
      <dgm:spPr/>
      <dgm:t>
        <a:bodyPr/>
        <a:lstStyle/>
        <a:p>
          <a:endParaRPr lang="en-US"/>
        </a:p>
      </dgm:t>
    </dgm:pt>
    <dgm:pt modelId="{F93F9C0C-199B-4DC1-8AFE-A61CFD32EDD0}" type="sibTrans" cxnId="{2EB6E4FA-1223-4F10-BF70-0D103A559128}">
      <dgm:prSet/>
      <dgm:spPr/>
      <dgm:t>
        <a:bodyPr/>
        <a:lstStyle/>
        <a:p>
          <a:endParaRPr lang="en-US"/>
        </a:p>
      </dgm:t>
    </dgm:pt>
    <dgm:pt modelId="{BA324BCB-FAAA-4BE4-B863-99F02BA38D69}">
      <dgm:prSet/>
      <dgm:spPr/>
      <dgm:t>
        <a:bodyPr/>
        <a:lstStyle/>
        <a:p>
          <a:r>
            <a:rPr lang="en-GB" dirty="0"/>
            <a:t>Key Environmental Impacts</a:t>
          </a:r>
          <a:endParaRPr lang="en-US" dirty="0"/>
        </a:p>
      </dgm:t>
    </dgm:pt>
    <dgm:pt modelId="{98792046-0E51-4CDB-B1DC-9A82901154C5}" type="parTrans" cxnId="{B16D813C-E02B-445B-B856-39839364DB4B}">
      <dgm:prSet/>
      <dgm:spPr/>
      <dgm:t>
        <a:bodyPr/>
        <a:lstStyle/>
        <a:p>
          <a:endParaRPr lang="en-US"/>
        </a:p>
      </dgm:t>
    </dgm:pt>
    <dgm:pt modelId="{5C159EB7-CCC3-417F-9360-798C6F112545}" type="sibTrans" cxnId="{B16D813C-E02B-445B-B856-39839364DB4B}">
      <dgm:prSet/>
      <dgm:spPr/>
      <dgm:t>
        <a:bodyPr/>
        <a:lstStyle/>
        <a:p>
          <a:endParaRPr lang="en-US"/>
        </a:p>
      </dgm:t>
    </dgm:pt>
    <dgm:pt modelId="{CC6B865C-3805-4B47-9CC8-CE682CDB5DD4}">
      <dgm:prSet/>
      <dgm:spPr/>
      <dgm:t>
        <a:bodyPr/>
        <a:lstStyle/>
        <a:p>
          <a:r>
            <a:rPr lang="en-GB" dirty="0"/>
            <a:t>Measuring's</a:t>
          </a:r>
          <a:endParaRPr lang="en-US" dirty="0"/>
        </a:p>
      </dgm:t>
    </dgm:pt>
    <dgm:pt modelId="{C498EC91-BF1F-4A98-AFF2-607344981CE2}" type="parTrans" cxnId="{68BC95B6-D61E-4764-B2D4-C55D39A931B3}">
      <dgm:prSet/>
      <dgm:spPr/>
      <dgm:t>
        <a:bodyPr/>
        <a:lstStyle/>
        <a:p>
          <a:endParaRPr lang="en-US"/>
        </a:p>
      </dgm:t>
    </dgm:pt>
    <dgm:pt modelId="{6C01B436-33FC-482F-A2C9-C5469A36E080}" type="sibTrans" cxnId="{68BC95B6-D61E-4764-B2D4-C55D39A931B3}">
      <dgm:prSet/>
      <dgm:spPr/>
      <dgm:t>
        <a:bodyPr/>
        <a:lstStyle/>
        <a:p>
          <a:endParaRPr lang="en-US"/>
        </a:p>
      </dgm:t>
    </dgm:pt>
    <dgm:pt modelId="{FE62D11E-3D7F-4574-9743-1B2863B75BF2}">
      <dgm:prSet/>
      <dgm:spPr/>
      <dgm:t>
        <a:bodyPr/>
        <a:lstStyle/>
        <a:p>
          <a:r>
            <a:rPr lang="en-GB" dirty="0"/>
            <a:t>Targets</a:t>
          </a:r>
          <a:endParaRPr lang="en-US" dirty="0"/>
        </a:p>
      </dgm:t>
    </dgm:pt>
    <dgm:pt modelId="{D0CEDF7A-AC5E-4C63-A1A2-30104E1ABB42}" type="parTrans" cxnId="{BB7E20C3-32FF-4666-98F0-B8D283AB646A}">
      <dgm:prSet/>
      <dgm:spPr/>
      <dgm:t>
        <a:bodyPr/>
        <a:lstStyle/>
        <a:p>
          <a:endParaRPr lang="en-US"/>
        </a:p>
      </dgm:t>
    </dgm:pt>
    <dgm:pt modelId="{8309FF1E-578F-49A6-824C-E896DB73C3A7}" type="sibTrans" cxnId="{BB7E20C3-32FF-4666-98F0-B8D283AB646A}">
      <dgm:prSet/>
      <dgm:spPr/>
      <dgm:t>
        <a:bodyPr/>
        <a:lstStyle/>
        <a:p>
          <a:endParaRPr lang="en-US"/>
        </a:p>
      </dgm:t>
    </dgm:pt>
    <dgm:pt modelId="{22D4CB57-1219-4037-A59B-7338DCF0A6AA}">
      <dgm:prSet/>
      <dgm:spPr/>
      <dgm:t>
        <a:bodyPr/>
        <a:lstStyle/>
        <a:p>
          <a:r>
            <a:rPr lang="en-GB" dirty="0"/>
            <a:t>Reporting Recommendations</a:t>
          </a:r>
          <a:endParaRPr lang="en-US" dirty="0"/>
        </a:p>
      </dgm:t>
    </dgm:pt>
    <dgm:pt modelId="{0620CBA0-C437-404F-A098-051FBBBADC49}" type="parTrans" cxnId="{77829D2B-8AD3-4F8C-A82B-14D6DFBEF03A}">
      <dgm:prSet/>
      <dgm:spPr/>
      <dgm:t>
        <a:bodyPr/>
        <a:lstStyle/>
        <a:p>
          <a:endParaRPr lang="en-US"/>
        </a:p>
      </dgm:t>
    </dgm:pt>
    <dgm:pt modelId="{F8058328-60B4-44CD-97F1-EE40DBEB14EC}" type="sibTrans" cxnId="{77829D2B-8AD3-4F8C-A82B-14D6DFBEF03A}">
      <dgm:prSet/>
      <dgm:spPr/>
      <dgm:t>
        <a:bodyPr/>
        <a:lstStyle/>
        <a:p>
          <a:endParaRPr lang="en-US"/>
        </a:p>
      </dgm:t>
    </dgm:pt>
    <dgm:pt modelId="{93C0CF40-DBF8-4FDE-A13F-1C337369F158}" type="pres">
      <dgm:prSet presAssocID="{D64BBFA2-DDA2-4AA7-9AF4-E8A311991265}" presName="linear" presStyleCnt="0">
        <dgm:presLayoutVars>
          <dgm:dir/>
          <dgm:animLvl val="lvl"/>
          <dgm:resizeHandles val="exact"/>
        </dgm:presLayoutVars>
      </dgm:prSet>
      <dgm:spPr/>
    </dgm:pt>
    <dgm:pt modelId="{586D95DD-A668-436D-A897-603AA21A8682}" type="pres">
      <dgm:prSet presAssocID="{78D69185-0C9E-4458-A926-5D45E2449631}" presName="parentLin" presStyleCnt="0"/>
      <dgm:spPr/>
    </dgm:pt>
    <dgm:pt modelId="{BF616CC4-42FA-4688-AA56-B94A98EA593D}" type="pres">
      <dgm:prSet presAssocID="{78D69185-0C9E-4458-A926-5D45E2449631}" presName="parentLeftMargin" presStyleLbl="node1" presStyleIdx="0" presStyleCnt="5"/>
      <dgm:spPr/>
    </dgm:pt>
    <dgm:pt modelId="{BFAB7F00-4CBF-46D1-97E9-201B40251060}" type="pres">
      <dgm:prSet presAssocID="{78D69185-0C9E-4458-A926-5D45E2449631}" presName="parentText" presStyleLbl="node1" presStyleIdx="0" presStyleCnt="5">
        <dgm:presLayoutVars>
          <dgm:chMax val="0"/>
          <dgm:bulletEnabled val="1"/>
        </dgm:presLayoutVars>
      </dgm:prSet>
      <dgm:spPr/>
    </dgm:pt>
    <dgm:pt modelId="{4C4479B6-29C2-440C-934F-CD0360402838}" type="pres">
      <dgm:prSet presAssocID="{78D69185-0C9E-4458-A926-5D45E2449631}" presName="negativeSpace" presStyleCnt="0"/>
      <dgm:spPr/>
    </dgm:pt>
    <dgm:pt modelId="{743BE682-E828-44E8-B919-6D1FF7EE71BD}" type="pres">
      <dgm:prSet presAssocID="{78D69185-0C9E-4458-A926-5D45E2449631}" presName="childText" presStyleLbl="conFgAcc1" presStyleIdx="0" presStyleCnt="5">
        <dgm:presLayoutVars>
          <dgm:bulletEnabled val="1"/>
        </dgm:presLayoutVars>
      </dgm:prSet>
      <dgm:spPr/>
    </dgm:pt>
    <dgm:pt modelId="{65067C25-FB22-4FA8-8BA0-ADB4A57D4BBA}" type="pres">
      <dgm:prSet presAssocID="{F93F9C0C-199B-4DC1-8AFE-A61CFD32EDD0}" presName="spaceBetweenRectangles" presStyleCnt="0"/>
      <dgm:spPr/>
    </dgm:pt>
    <dgm:pt modelId="{18982DB0-D845-4104-A350-9EA5435985CF}" type="pres">
      <dgm:prSet presAssocID="{BA324BCB-FAAA-4BE4-B863-99F02BA38D69}" presName="parentLin" presStyleCnt="0"/>
      <dgm:spPr/>
    </dgm:pt>
    <dgm:pt modelId="{F7692CA0-63FD-4AE8-B613-43FF74136EF7}" type="pres">
      <dgm:prSet presAssocID="{BA324BCB-FAAA-4BE4-B863-99F02BA38D69}" presName="parentLeftMargin" presStyleLbl="node1" presStyleIdx="0" presStyleCnt="5"/>
      <dgm:spPr/>
    </dgm:pt>
    <dgm:pt modelId="{0744DE83-FFCB-452D-B5AD-4757F8B2F9FC}" type="pres">
      <dgm:prSet presAssocID="{BA324BCB-FAAA-4BE4-B863-99F02BA38D69}" presName="parentText" presStyleLbl="node1" presStyleIdx="1" presStyleCnt="5">
        <dgm:presLayoutVars>
          <dgm:chMax val="0"/>
          <dgm:bulletEnabled val="1"/>
        </dgm:presLayoutVars>
      </dgm:prSet>
      <dgm:spPr/>
    </dgm:pt>
    <dgm:pt modelId="{8B50746B-5BCF-4FCB-8E6C-14EB2A3E2C94}" type="pres">
      <dgm:prSet presAssocID="{BA324BCB-FAAA-4BE4-B863-99F02BA38D69}" presName="negativeSpace" presStyleCnt="0"/>
      <dgm:spPr/>
    </dgm:pt>
    <dgm:pt modelId="{BBF3EFD1-68FC-418A-B49C-B8CEFF288779}" type="pres">
      <dgm:prSet presAssocID="{BA324BCB-FAAA-4BE4-B863-99F02BA38D69}" presName="childText" presStyleLbl="conFgAcc1" presStyleIdx="1" presStyleCnt="5">
        <dgm:presLayoutVars>
          <dgm:bulletEnabled val="1"/>
        </dgm:presLayoutVars>
      </dgm:prSet>
      <dgm:spPr/>
    </dgm:pt>
    <dgm:pt modelId="{EC3EDBF0-1F52-4233-B3B2-1787CE314D62}" type="pres">
      <dgm:prSet presAssocID="{5C159EB7-CCC3-417F-9360-798C6F112545}" presName="spaceBetweenRectangles" presStyleCnt="0"/>
      <dgm:spPr/>
    </dgm:pt>
    <dgm:pt modelId="{A85C5243-DD47-4DF5-A1D7-44A413730A51}" type="pres">
      <dgm:prSet presAssocID="{CC6B865C-3805-4B47-9CC8-CE682CDB5DD4}" presName="parentLin" presStyleCnt="0"/>
      <dgm:spPr/>
    </dgm:pt>
    <dgm:pt modelId="{064BFC21-DF0C-4175-9DBD-46DC283309CD}" type="pres">
      <dgm:prSet presAssocID="{CC6B865C-3805-4B47-9CC8-CE682CDB5DD4}" presName="parentLeftMargin" presStyleLbl="node1" presStyleIdx="1" presStyleCnt="5"/>
      <dgm:spPr/>
    </dgm:pt>
    <dgm:pt modelId="{0564C488-2F4A-4D4A-9F87-F91A6E7DA005}" type="pres">
      <dgm:prSet presAssocID="{CC6B865C-3805-4B47-9CC8-CE682CDB5DD4}" presName="parentText" presStyleLbl="node1" presStyleIdx="2" presStyleCnt="5">
        <dgm:presLayoutVars>
          <dgm:chMax val="0"/>
          <dgm:bulletEnabled val="1"/>
        </dgm:presLayoutVars>
      </dgm:prSet>
      <dgm:spPr/>
    </dgm:pt>
    <dgm:pt modelId="{A7AA3ED6-7F18-4FA6-B5E8-1EF6DAB39C68}" type="pres">
      <dgm:prSet presAssocID="{CC6B865C-3805-4B47-9CC8-CE682CDB5DD4}" presName="negativeSpace" presStyleCnt="0"/>
      <dgm:spPr/>
    </dgm:pt>
    <dgm:pt modelId="{76DAC1DB-1CF8-47AF-8093-DD08E250053D}" type="pres">
      <dgm:prSet presAssocID="{CC6B865C-3805-4B47-9CC8-CE682CDB5DD4}" presName="childText" presStyleLbl="conFgAcc1" presStyleIdx="2" presStyleCnt="5">
        <dgm:presLayoutVars>
          <dgm:bulletEnabled val="1"/>
        </dgm:presLayoutVars>
      </dgm:prSet>
      <dgm:spPr/>
    </dgm:pt>
    <dgm:pt modelId="{932380A4-153E-4278-A312-772FCF9CB29C}" type="pres">
      <dgm:prSet presAssocID="{6C01B436-33FC-482F-A2C9-C5469A36E080}" presName="spaceBetweenRectangles" presStyleCnt="0"/>
      <dgm:spPr/>
    </dgm:pt>
    <dgm:pt modelId="{AA1045C9-C2DD-48F0-A201-47DBC6254117}" type="pres">
      <dgm:prSet presAssocID="{FE62D11E-3D7F-4574-9743-1B2863B75BF2}" presName="parentLin" presStyleCnt="0"/>
      <dgm:spPr/>
    </dgm:pt>
    <dgm:pt modelId="{25A8CBA7-6AC6-4D13-8A58-C8696D735DDE}" type="pres">
      <dgm:prSet presAssocID="{FE62D11E-3D7F-4574-9743-1B2863B75BF2}" presName="parentLeftMargin" presStyleLbl="node1" presStyleIdx="2" presStyleCnt="5"/>
      <dgm:spPr/>
    </dgm:pt>
    <dgm:pt modelId="{FD19219A-F416-4196-BC35-09A3C9E0C254}" type="pres">
      <dgm:prSet presAssocID="{FE62D11E-3D7F-4574-9743-1B2863B75BF2}" presName="parentText" presStyleLbl="node1" presStyleIdx="3" presStyleCnt="5">
        <dgm:presLayoutVars>
          <dgm:chMax val="0"/>
          <dgm:bulletEnabled val="1"/>
        </dgm:presLayoutVars>
      </dgm:prSet>
      <dgm:spPr/>
    </dgm:pt>
    <dgm:pt modelId="{117DF6D5-ECF6-4A68-A6E8-FE204BC96E7A}" type="pres">
      <dgm:prSet presAssocID="{FE62D11E-3D7F-4574-9743-1B2863B75BF2}" presName="negativeSpace" presStyleCnt="0"/>
      <dgm:spPr/>
    </dgm:pt>
    <dgm:pt modelId="{04AC40CC-B09C-426D-9D4D-2E75AE6DB0CA}" type="pres">
      <dgm:prSet presAssocID="{FE62D11E-3D7F-4574-9743-1B2863B75BF2}" presName="childText" presStyleLbl="conFgAcc1" presStyleIdx="3" presStyleCnt="5">
        <dgm:presLayoutVars>
          <dgm:bulletEnabled val="1"/>
        </dgm:presLayoutVars>
      </dgm:prSet>
      <dgm:spPr/>
    </dgm:pt>
    <dgm:pt modelId="{367DE13D-A63E-4F75-9682-48E6EBDA6A7E}" type="pres">
      <dgm:prSet presAssocID="{8309FF1E-578F-49A6-824C-E896DB73C3A7}" presName="spaceBetweenRectangles" presStyleCnt="0"/>
      <dgm:spPr/>
    </dgm:pt>
    <dgm:pt modelId="{D7270427-EDE5-4F7D-91C9-991189D057C4}" type="pres">
      <dgm:prSet presAssocID="{22D4CB57-1219-4037-A59B-7338DCF0A6AA}" presName="parentLin" presStyleCnt="0"/>
      <dgm:spPr/>
    </dgm:pt>
    <dgm:pt modelId="{2E2AB7D2-1801-481D-8A5A-315C950C34DC}" type="pres">
      <dgm:prSet presAssocID="{22D4CB57-1219-4037-A59B-7338DCF0A6AA}" presName="parentLeftMargin" presStyleLbl="node1" presStyleIdx="3" presStyleCnt="5"/>
      <dgm:spPr/>
    </dgm:pt>
    <dgm:pt modelId="{9E5A75CF-8300-4E23-9805-07E4EBCC0724}" type="pres">
      <dgm:prSet presAssocID="{22D4CB57-1219-4037-A59B-7338DCF0A6AA}" presName="parentText" presStyleLbl="node1" presStyleIdx="4" presStyleCnt="5">
        <dgm:presLayoutVars>
          <dgm:chMax val="0"/>
          <dgm:bulletEnabled val="1"/>
        </dgm:presLayoutVars>
      </dgm:prSet>
      <dgm:spPr/>
    </dgm:pt>
    <dgm:pt modelId="{1DB71DD5-4649-4169-AFBE-DEC96582D3B5}" type="pres">
      <dgm:prSet presAssocID="{22D4CB57-1219-4037-A59B-7338DCF0A6AA}" presName="negativeSpace" presStyleCnt="0"/>
      <dgm:spPr/>
    </dgm:pt>
    <dgm:pt modelId="{A711B475-F3D4-464A-9B33-63A0206B921A}" type="pres">
      <dgm:prSet presAssocID="{22D4CB57-1219-4037-A59B-7338DCF0A6AA}" presName="childText" presStyleLbl="conFgAcc1" presStyleIdx="4" presStyleCnt="5">
        <dgm:presLayoutVars>
          <dgm:bulletEnabled val="1"/>
        </dgm:presLayoutVars>
      </dgm:prSet>
      <dgm:spPr/>
    </dgm:pt>
  </dgm:ptLst>
  <dgm:cxnLst>
    <dgm:cxn modelId="{4480D917-E924-45A3-B81E-BE12B10D129D}" type="presOf" srcId="{78D69185-0C9E-4458-A926-5D45E2449631}" destId="{BF616CC4-42FA-4688-AA56-B94A98EA593D}" srcOrd="0" destOrd="0" presId="urn:microsoft.com/office/officeart/2005/8/layout/list1"/>
    <dgm:cxn modelId="{77829D2B-8AD3-4F8C-A82B-14D6DFBEF03A}" srcId="{D64BBFA2-DDA2-4AA7-9AF4-E8A311991265}" destId="{22D4CB57-1219-4037-A59B-7338DCF0A6AA}" srcOrd="4" destOrd="0" parTransId="{0620CBA0-C437-404F-A098-051FBBBADC49}" sibTransId="{F8058328-60B4-44CD-97F1-EE40DBEB14EC}"/>
    <dgm:cxn modelId="{A89E2538-C847-4A8A-9C1D-3F6944960DA8}" type="presOf" srcId="{D64BBFA2-DDA2-4AA7-9AF4-E8A311991265}" destId="{93C0CF40-DBF8-4FDE-A13F-1C337369F158}" srcOrd="0" destOrd="0" presId="urn:microsoft.com/office/officeart/2005/8/layout/list1"/>
    <dgm:cxn modelId="{B16D813C-E02B-445B-B856-39839364DB4B}" srcId="{D64BBFA2-DDA2-4AA7-9AF4-E8A311991265}" destId="{BA324BCB-FAAA-4BE4-B863-99F02BA38D69}" srcOrd="1" destOrd="0" parTransId="{98792046-0E51-4CDB-B1DC-9A82901154C5}" sibTransId="{5C159EB7-CCC3-417F-9360-798C6F112545}"/>
    <dgm:cxn modelId="{AF10895B-D9EF-406F-90A4-255A10865E96}" type="presOf" srcId="{BA324BCB-FAAA-4BE4-B863-99F02BA38D69}" destId="{0744DE83-FFCB-452D-B5AD-4757F8B2F9FC}" srcOrd="1" destOrd="0" presId="urn:microsoft.com/office/officeart/2005/8/layout/list1"/>
    <dgm:cxn modelId="{6542D967-BC4F-4B0E-9F53-BF160923A72C}" type="presOf" srcId="{FE62D11E-3D7F-4574-9743-1B2863B75BF2}" destId="{FD19219A-F416-4196-BC35-09A3C9E0C254}" srcOrd="1" destOrd="0" presId="urn:microsoft.com/office/officeart/2005/8/layout/list1"/>
    <dgm:cxn modelId="{9EB1074A-3366-4843-922B-6A2CCBA41194}" type="presOf" srcId="{CC6B865C-3805-4B47-9CC8-CE682CDB5DD4}" destId="{064BFC21-DF0C-4175-9DBD-46DC283309CD}" srcOrd="0" destOrd="0" presId="urn:microsoft.com/office/officeart/2005/8/layout/list1"/>
    <dgm:cxn modelId="{12EA7A75-34DC-49A2-B34F-B78903B7B8D9}" type="presOf" srcId="{22D4CB57-1219-4037-A59B-7338DCF0A6AA}" destId="{2E2AB7D2-1801-481D-8A5A-315C950C34DC}" srcOrd="0" destOrd="0" presId="urn:microsoft.com/office/officeart/2005/8/layout/list1"/>
    <dgm:cxn modelId="{68BC95B6-D61E-4764-B2D4-C55D39A931B3}" srcId="{D64BBFA2-DDA2-4AA7-9AF4-E8A311991265}" destId="{CC6B865C-3805-4B47-9CC8-CE682CDB5DD4}" srcOrd="2" destOrd="0" parTransId="{C498EC91-BF1F-4A98-AFF2-607344981CE2}" sibTransId="{6C01B436-33FC-482F-A2C9-C5469A36E080}"/>
    <dgm:cxn modelId="{BB7E20C3-32FF-4666-98F0-B8D283AB646A}" srcId="{D64BBFA2-DDA2-4AA7-9AF4-E8A311991265}" destId="{FE62D11E-3D7F-4574-9743-1B2863B75BF2}" srcOrd="3" destOrd="0" parTransId="{D0CEDF7A-AC5E-4C63-A1A2-30104E1ABB42}" sibTransId="{8309FF1E-578F-49A6-824C-E896DB73C3A7}"/>
    <dgm:cxn modelId="{CB10D8C9-2871-482C-B74E-42B8AFE5F5CF}" type="presOf" srcId="{CC6B865C-3805-4B47-9CC8-CE682CDB5DD4}" destId="{0564C488-2F4A-4D4A-9F87-F91A6E7DA005}" srcOrd="1" destOrd="0" presId="urn:microsoft.com/office/officeart/2005/8/layout/list1"/>
    <dgm:cxn modelId="{D8ABD0D6-9E63-4467-860C-56EDE23CF5E8}" type="presOf" srcId="{78D69185-0C9E-4458-A926-5D45E2449631}" destId="{BFAB7F00-4CBF-46D1-97E9-201B40251060}" srcOrd="1" destOrd="0" presId="urn:microsoft.com/office/officeart/2005/8/layout/list1"/>
    <dgm:cxn modelId="{88C66FED-36D7-40DB-B60A-E8A67B657D05}" type="presOf" srcId="{BA324BCB-FAAA-4BE4-B863-99F02BA38D69}" destId="{F7692CA0-63FD-4AE8-B613-43FF74136EF7}" srcOrd="0" destOrd="0" presId="urn:microsoft.com/office/officeart/2005/8/layout/list1"/>
    <dgm:cxn modelId="{2EB6E4FA-1223-4F10-BF70-0D103A559128}" srcId="{D64BBFA2-DDA2-4AA7-9AF4-E8A311991265}" destId="{78D69185-0C9E-4458-A926-5D45E2449631}" srcOrd="0" destOrd="0" parTransId="{23950A28-A0F4-4FD1-AA73-AB06F66F5E14}" sibTransId="{F93F9C0C-199B-4DC1-8AFE-A61CFD32EDD0}"/>
    <dgm:cxn modelId="{90FF57FB-78D7-4F75-A852-F2EDA7F01405}" type="presOf" srcId="{FE62D11E-3D7F-4574-9743-1B2863B75BF2}" destId="{25A8CBA7-6AC6-4D13-8A58-C8696D735DDE}" srcOrd="0" destOrd="0" presId="urn:microsoft.com/office/officeart/2005/8/layout/list1"/>
    <dgm:cxn modelId="{383309FF-26D4-4FA0-B848-024B20AE3898}" type="presOf" srcId="{22D4CB57-1219-4037-A59B-7338DCF0A6AA}" destId="{9E5A75CF-8300-4E23-9805-07E4EBCC0724}" srcOrd="1" destOrd="0" presId="urn:microsoft.com/office/officeart/2005/8/layout/list1"/>
    <dgm:cxn modelId="{A436334A-2B57-4ED4-95B3-425EA8899945}" type="presParOf" srcId="{93C0CF40-DBF8-4FDE-A13F-1C337369F158}" destId="{586D95DD-A668-436D-A897-603AA21A8682}" srcOrd="0" destOrd="0" presId="urn:microsoft.com/office/officeart/2005/8/layout/list1"/>
    <dgm:cxn modelId="{A87D3C63-48CC-4610-B371-9CB009B88853}" type="presParOf" srcId="{586D95DD-A668-436D-A897-603AA21A8682}" destId="{BF616CC4-42FA-4688-AA56-B94A98EA593D}" srcOrd="0" destOrd="0" presId="urn:microsoft.com/office/officeart/2005/8/layout/list1"/>
    <dgm:cxn modelId="{CEFA9ACA-87BC-4894-8FCB-D9F608DAC03A}" type="presParOf" srcId="{586D95DD-A668-436D-A897-603AA21A8682}" destId="{BFAB7F00-4CBF-46D1-97E9-201B40251060}" srcOrd="1" destOrd="0" presId="urn:microsoft.com/office/officeart/2005/8/layout/list1"/>
    <dgm:cxn modelId="{E589F135-9905-40BD-B6C9-470953CF9CEA}" type="presParOf" srcId="{93C0CF40-DBF8-4FDE-A13F-1C337369F158}" destId="{4C4479B6-29C2-440C-934F-CD0360402838}" srcOrd="1" destOrd="0" presId="urn:microsoft.com/office/officeart/2005/8/layout/list1"/>
    <dgm:cxn modelId="{7AEFD0D4-F30C-421B-BE64-3D57D2D50586}" type="presParOf" srcId="{93C0CF40-DBF8-4FDE-A13F-1C337369F158}" destId="{743BE682-E828-44E8-B919-6D1FF7EE71BD}" srcOrd="2" destOrd="0" presId="urn:microsoft.com/office/officeart/2005/8/layout/list1"/>
    <dgm:cxn modelId="{8A6DF680-C0ED-43D8-B25E-E925D97E0575}" type="presParOf" srcId="{93C0CF40-DBF8-4FDE-A13F-1C337369F158}" destId="{65067C25-FB22-4FA8-8BA0-ADB4A57D4BBA}" srcOrd="3" destOrd="0" presId="urn:microsoft.com/office/officeart/2005/8/layout/list1"/>
    <dgm:cxn modelId="{8430AFE2-B596-49E0-98FF-1134507E5140}" type="presParOf" srcId="{93C0CF40-DBF8-4FDE-A13F-1C337369F158}" destId="{18982DB0-D845-4104-A350-9EA5435985CF}" srcOrd="4" destOrd="0" presId="urn:microsoft.com/office/officeart/2005/8/layout/list1"/>
    <dgm:cxn modelId="{8CE9F38B-3A81-4D30-AA80-0CD0C41C6A2D}" type="presParOf" srcId="{18982DB0-D845-4104-A350-9EA5435985CF}" destId="{F7692CA0-63FD-4AE8-B613-43FF74136EF7}" srcOrd="0" destOrd="0" presId="urn:microsoft.com/office/officeart/2005/8/layout/list1"/>
    <dgm:cxn modelId="{F0653B11-2B4C-48A5-9BBC-238735438142}" type="presParOf" srcId="{18982DB0-D845-4104-A350-9EA5435985CF}" destId="{0744DE83-FFCB-452D-B5AD-4757F8B2F9FC}" srcOrd="1" destOrd="0" presId="urn:microsoft.com/office/officeart/2005/8/layout/list1"/>
    <dgm:cxn modelId="{70F3495F-B94B-486E-B0D8-3792BEBB813A}" type="presParOf" srcId="{93C0CF40-DBF8-4FDE-A13F-1C337369F158}" destId="{8B50746B-5BCF-4FCB-8E6C-14EB2A3E2C94}" srcOrd="5" destOrd="0" presId="urn:microsoft.com/office/officeart/2005/8/layout/list1"/>
    <dgm:cxn modelId="{D3A1660D-59E5-4EA1-8598-31476D945AC9}" type="presParOf" srcId="{93C0CF40-DBF8-4FDE-A13F-1C337369F158}" destId="{BBF3EFD1-68FC-418A-B49C-B8CEFF288779}" srcOrd="6" destOrd="0" presId="urn:microsoft.com/office/officeart/2005/8/layout/list1"/>
    <dgm:cxn modelId="{FBB9D968-759A-4095-9520-1420A15909CB}" type="presParOf" srcId="{93C0CF40-DBF8-4FDE-A13F-1C337369F158}" destId="{EC3EDBF0-1F52-4233-B3B2-1787CE314D62}" srcOrd="7" destOrd="0" presId="urn:microsoft.com/office/officeart/2005/8/layout/list1"/>
    <dgm:cxn modelId="{316C080A-DEE3-4A2C-BE28-A3623D47B480}" type="presParOf" srcId="{93C0CF40-DBF8-4FDE-A13F-1C337369F158}" destId="{A85C5243-DD47-4DF5-A1D7-44A413730A51}" srcOrd="8" destOrd="0" presId="urn:microsoft.com/office/officeart/2005/8/layout/list1"/>
    <dgm:cxn modelId="{6FA54906-68C0-4C4D-AA1B-7C3097FD46AC}" type="presParOf" srcId="{A85C5243-DD47-4DF5-A1D7-44A413730A51}" destId="{064BFC21-DF0C-4175-9DBD-46DC283309CD}" srcOrd="0" destOrd="0" presId="urn:microsoft.com/office/officeart/2005/8/layout/list1"/>
    <dgm:cxn modelId="{BCCEC965-BD03-4005-B5FD-B97D60CB8009}" type="presParOf" srcId="{A85C5243-DD47-4DF5-A1D7-44A413730A51}" destId="{0564C488-2F4A-4D4A-9F87-F91A6E7DA005}" srcOrd="1" destOrd="0" presId="urn:microsoft.com/office/officeart/2005/8/layout/list1"/>
    <dgm:cxn modelId="{C0DD109D-A774-4FC0-9EA4-BFA76292C240}" type="presParOf" srcId="{93C0CF40-DBF8-4FDE-A13F-1C337369F158}" destId="{A7AA3ED6-7F18-4FA6-B5E8-1EF6DAB39C68}" srcOrd="9" destOrd="0" presId="urn:microsoft.com/office/officeart/2005/8/layout/list1"/>
    <dgm:cxn modelId="{98EADA45-36BE-4EFA-9888-E91B884072ED}" type="presParOf" srcId="{93C0CF40-DBF8-4FDE-A13F-1C337369F158}" destId="{76DAC1DB-1CF8-47AF-8093-DD08E250053D}" srcOrd="10" destOrd="0" presId="urn:microsoft.com/office/officeart/2005/8/layout/list1"/>
    <dgm:cxn modelId="{7E56315F-AFD6-4784-B80B-2F6821D0F4CB}" type="presParOf" srcId="{93C0CF40-DBF8-4FDE-A13F-1C337369F158}" destId="{932380A4-153E-4278-A312-772FCF9CB29C}" srcOrd="11" destOrd="0" presId="urn:microsoft.com/office/officeart/2005/8/layout/list1"/>
    <dgm:cxn modelId="{8D5C58E0-5631-4041-92E4-89E10AD320C6}" type="presParOf" srcId="{93C0CF40-DBF8-4FDE-A13F-1C337369F158}" destId="{AA1045C9-C2DD-48F0-A201-47DBC6254117}" srcOrd="12" destOrd="0" presId="urn:microsoft.com/office/officeart/2005/8/layout/list1"/>
    <dgm:cxn modelId="{BF00AD8E-DB1E-40CF-83C6-0EF03FD8D725}" type="presParOf" srcId="{AA1045C9-C2DD-48F0-A201-47DBC6254117}" destId="{25A8CBA7-6AC6-4D13-8A58-C8696D735DDE}" srcOrd="0" destOrd="0" presId="urn:microsoft.com/office/officeart/2005/8/layout/list1"/>
    <dgm:cxn modelId="{BF07883D-BAA7-444F-81C9-64EC56A90BDA}" type="presParOf" srcId="{AA1045C9-C2DD-48F0-A201-47DBC6254117}" destId="{FD19219A-F416-4196-BC35-09A3C9E0C254}" srcOrd="1" destOrd="0" presId="urn:microsoft.com/office/officeart/2005/8/layout/list1"/>
    <dgm:cxn modelId="{FF25A0F0-56A7-4493-901D-AF287282F23A}" type="presParOf" srcId="{93C0CF40-DBF8-4FDE-A13F-1C337369F158}" destId="{117DF6D5-ECF6-4A68-A6E8-FE204BC96E7A}" srcOrd="13" destOrd="0" presId="urn:microsoft.com/office/officeart/2005/8/layout/list1"/>
    <dgm:cxn modelId="{804F5566-4ECC-4028-82AA-AC5E74443C6A}" type="presParOf" srcId="{93C0CF40-DBF8-4FDE-A13F-1C337369F158}" destId="{04AC40CC-B09C-426D-9D4D-2E75AE6DB0CA}" srcOrd="14" destOrd="0" presId="urn:microsoft.com/office/officeart/2005/8/layout/list1"/>
    <dgm:cxn modelId="{2F16DE9E-A558-4070-9151-6A01A7128AD5}" type="presParOf" srcId="{93C0CF40-DBF8-4FDE-A13F-1C337369F158}" destId="{367DE13D-A63E-4F75-9682-48E6EBDA6A7E}" srcOrd="15" destOrd="0" presId="urn:microsoft.com/office/officeart/2005/8/layout/list1"/>
    <dgm:cxn modelId="{B4910D6F-3398-4740-9556-64AF3484F5C3}" type="presParOf" srcId="{93C0CF40-DBF8-4FDE-A13F-1C337369F158}" destId="{D7270427-EDE5-4F7D-91C9-991189D057C4}" srcOrd="16" destOrd="0" presId="urn:microsoft.com/office/officeart/2005/8/layout/list1"/>
    <dgm:cxn modelId="{B79127D6-70A9-4F6A-98BC-E5CD03B4F7EF}" type="presParOf" srcId="{D7270427-EDE5-4F7D-91C9-991189D057C4}" destId="{2E2AB7D2-1801-481D-8A5A-315C950C34DC}" srcOrd="0" destOrd="0" presId="urn:microsoft.com/office/officeart/2005/8/layout/list1"/>
    <dgm:cxn modelId="{7A1D092A-46EE-4755-8FC9-EBFFE04955E2}" type="presParOf" srcId="{D7270427-EDE5-4F7D-91C9-991189D057C4}" destId="{9E5A75CF-8300-4E23-9805-07E4EBCC0724}" srcOrd="1" destOrd="0" presId="urn:microsoft.com/office/officeart/2005/8/layout/list1"/>
    <dgm:cxn modelId="{A1D3805B-2D74-4485-87CF-E48E1F6C370A}" type="presParOf" srcId="{93C0CF40-DBF8-4FDE-A13F-1C337369F158}" destId="{1DB71DD5-4649-4169-AFBE-DEC96582D3B5}" srcOrd="17" destOrd="0" presId="urn:microsoft.com/office/officeart/2005/8/layout/list1"/>
    <dgm:cxn modelId="{80EAE30F-4977-44A9-B62C-3D9EC8D587C1}" type="presParOf" srcId="{93C0CF40-DBF8-4FDE-A13F-1C337369F158}" destId="{A711B475-F3D4-464A-9B33-63A0206B921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BE682-E828-44E8-B919-6D1FF7EE71BD}">
      <dsp:nvSpPr>
        <dsp:cNvPr id="0" name=""/>
        <dsp:cNvSpPr/>
      </dsp:nvSpPr>
      <dsp:spPr>
        <a:xfrm>
          <a:off x="0" y="419105"/>
          <a:ext cx="5913437"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B7F00-4CBF-46D1-97E9-201B40251060}">
      <dsp:nvSpPr>
        <dsp:cNvPr id="0" name=""/>
        <dsp:cNvSpPr/>
      </dsp:nvSpPr>
      <dsp:spPr>
        <a:xfrm>
          <a:off x="295671" y="79625"/>
          <a:ext cx="4139405"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22350">
            <a:lnSpc>
              <a:spcPct val="90000"/>
            </a:lnSpc>
            <a:spcBef>
              <a:spcPct val="0"/>
            </a:spcBef>
            <a:spcAft>
              <a:spcPct val="35000"/>
            </a:spcAft>
            <a:buNone/>
          </a:pPr>
          <a:r>
            <a:rPr lang="en-GB" sz="2300" kern="1200" dirty="0"/>
            <a:t>Data Collections</a:t>
          </a:r>
          <a:endParaRPr lang="en-US" sz="2300" kern="1200" dirty="0"/>
        </a:p>
      </dsp:txBody>
      <dsp:txXfrm>
        <a:off x="328815" y="112769"/>
        <a:ext cx="4073117" cy="612672"/>
      </dsp:txXfrm>
    </dsp:sp>
    <dsp:sp modelId="{BBF3EFD1-68FC-418A-B49C-B8CEFF288779}">
      <dsp:nvSpPr>
        <dsp:cNvPr id="0" name=""/>
        <dsp:cNvSpPr/>
      </dsp:nvSpPr>
      <dsp:spPr>
        <a:xfrm>
          <a:off x="0" y="1462385"/>
          <a:ext cx="5913437"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44DE83-FFCB-452D-B5AD-4757F8B2F9FC}">
      <dsp:nvSpPr>
        <dsp:cNvPr id="0" name=""/>
        <dsp:cNvSpPr/>
      </dsp:nvSpPr>
      <dsp:spPr>
        <a:xfrm>
          <a:off x="295671" y="1122905"/>
          <a:ext cx="4139405"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22350">
            <a:lnSpc>
              <a:spcPct val="90000"/>
            </a:lnSpc>
            <a:spcBef>
              <a:spcPct val="0"/>
            </a:spcBef>
            <a:spcAft>
              <a:spcPct val="35000"/>
            </a:spcAft>
            <a:buNone/>
          </a:pPr>
          <a:r>
            <a:rPr lang="en-GB" sz="2300" kern="1200" dirty="0"/>
            <a:t>Key Environmental Impacts</a:t>
          </a:r>
          <a:endParaRPr lang="en-US" sz="2300" kern="1200" dirty="0"/>
        </a:p>
      </dsp:txBody>
      <dsp:txXfrm>
        <a:off x="328815" y="1156049"/>
        <a:ext cx="4073117" cy="612672"/>
      </dsp:txXfrm>
    </dsp:sp>
    <dsp:sp modelId="{76DAC1DB-1CF8-47AF-8093-DD08E250053D}">
      <dsp:nvSpPr>
        <dsp:cNvPr id="0" name=""/>
        <dsp:cNvSpPr/>
      </dsp:nvSpPr>
      <dsp:spPr>
        <a:xfrm>
          <a:off x="0" y="2505665"/>
          <a:ext cx="5913437"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64C488-2F4A-4D4A-9F87-F91A6E7DA005}">
      <dsp:nvSpPr>
        <dsp:cNvPr id="0" name=""/>
        <dsp:cNvSpPr/>
      </dsp:nvSpPr>
      <dsp:spPr>
        <a:xfrm>
          <a:off x="295671" y="2166185"/>
          <a:ext cx="4139405"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22350">
            <a:lnSpc>
              <a:spcPct val="90000"/>
            </a:lnSpc>
            <a:spcBef>
              <a:spcPct val="0"/>
            </a:spcBef>
            <a:spcAft>
              <a:spcPct val="35000"/>
            </a:spcAft>
            <a:buNone/>
          </a:pPr>
          <a:r>
            <a:rPr lang="en-GB" sz="2300" kern="1200" dirty="0"/>
            <a:t>Measuring's</a:t>
          </a:r>
          <a:endParaRPr lang="en-US" sz="2300" kern="1200" dirty="0"/>
        </a:p>
      </dsp:txBody>
      <dsp:txXfrm>
        <a:off x="328815" y="2199329"/>
        <a:ext cx="4073117" cy="612672"/>
      </dsp:txXfrm>
    </dsp:sp>
    <dsp:sp modelId="{04AC40CC-B09C-426D-9D4D-2E75AE6DB0CA}">
      <dsp:nvSpPr>
        <dsp:cNvPr id="0" name=""/>
        <dsp:cNvSpPr/>
      </dsp:nvSpPr>
      <dsp:spPr>
        <a:xfrm>
          <a:off x="0" y="3548945"/>
          <a:ext cx="5913437"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9219A-F416-4196-BC35-09A3C9E0C254}">
      <dsp:nvSpPr>
        <dsp:cNvPr id="0" name=""/>
        <dsp:cNvSpPr/>
      </dsp:nvSpPr>
      <dsp:spPr>
        <a:xfrm>
          <a:off x="295671" y="3209465"/>
          <a:ext cx="4139405"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22350">
            <a:lnSpc>
              <a:spcPct val="90000"/>
            </a:lnSpc>
            <a:spcBef>
              <a:spcPct val="0"/>
            </a:spcBef>
            <a:spcAft>
              <a:spcPct val="35000"/>
            </a:spcAft>
            <a:buNone/>
          </a:pPr>
          <a:r>
            <a:rPr lang="en-GB" sz="2300" kern="1200" dirty="0"/>
            <a:t>Targets</a:t>
          </a:r>
          <a:endParaRPr lang="en-US" sz="2300" kern="1200" dirty="0"/>
        </a:p>
      </dsp:txBody>
      <dsp:txXfrm>
        <a:off x="328815" y="3242609"/>
        <a:ext cx="4073117" cy="612672"/>
      </dsp:txXfrm>
    </dsp:sp>
    <dsp:sp modelId="{A711B475-F3D4-464A-9B33-63A0206B921A}">
      <dsp:nvSpPr>
        <dsp:cNvPr id="0" name=""/>
        <dsp:cNvSpPr/>
      </dsp:nvSpPr>
      <dsp:spPr>
        <a:xfrm>
          <a:off x="0" y="4592225"/>
          <a:ext cx="5913437"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A75CF-8300-4E23-9805-07E4EBCC0724}">
      <dsp:nvSpPr>
        <dsp:cNvPr id="0" name=""/>
        <dsp:cNvSpPr/>
      </dsp:nvSpPr>
      <dsp:spPr>
        <a:xfrm>
          <a:off x="295671" y="4252745"/>
          <a:ext cx="4139405"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22350">
            <a:lnSpc>
              <a:spcPct val="90000"/>
            </a:lnSpc>
            <a:spcBef>
              <a:spcPct val="0"/>
            </a:spcBef>
            <a:spcAft>
              <a:spcPct val="35000"/>
            </a:spcAft>
            <a:buNone/>
          </a:pPr>
          <a:r>
            <a:rPr lang="en-GB" sz="2300" kern="1200" dirty="0"/>
            <a:t>Reporting Recommendations</a:t>
          </a:r>
          <a:endParaRPr lang="en-US" sz="2300" kern="1200" dirty="0"/>
        </a:p>
      </dsp:txBody>
      <dsp:txXfrm>
        <a:off x="328815" y="4285889"/>
        <a:ext cx="4073117"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6/8/2021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6/8/2021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9711C155-34FD-4F28-BE88-585CEDB2E46F}"/>
              </a:ext>
            </a:extLst>
          </p:cNvPr>
          <p:cNvSpPr>
            <a:spLocks noGrp="1"/>
          </p:cNvSpPr>
          <p:nvPr>
            <p:ph type="ctrTitle"/>
          </p:nvPr>
        </p:nvSpPr>
        <p:spPr>
          <a:xfrm>
            <a:off x="6585200" y="967167"/>
            <a:ext cx="4151306" cy="2374516"/>
          </a:xfrm>
        </p:spPr>
        <p:txBody>
          <a:bodyPr>
            <a:normAutofit/>
          </a:bodyPr>
          <a:lstStyle/>
          <a:p>
            <a:r>
              <a:rPr lang="en-GB" sz="3700" dirty="0"/>
              <a:t>Annual Environmental Performance</a:t>
            </a:r>
          </a:p>
        </p:txBody>
      </p:sp>
      <p:sp>
        <p:nvSpPr>
          <p:cNvPr id="3" name="Subtitle 2">
            <a:extLst>
              <a:ext uri="{FF2B5EF4-FFF2-40B4-BE49-F238E27FC236}">
                <a16:creationId xmlns:a16="http://schemas.microsoft.com/office/drawing/2014/main" id="{794AC097-F811-4629-86F7-1B9807073A26}"/>
              </a:ext>
            </a:extLst>
          </p:cNvPr>
          <p:cNvSpPr>
            <a:spLocks noGrp="1"/>
          </p:cNvSpPr>
          <p:nvPr>
            <p:ph type="subTitle" idx="1"/>
          </p:nvPr>
        </p:nvSpPr>
        <p:spPr>
          <a:xfrm>
            <a:off x="6579647" y="3529159"/>
            <a:ext cx="4162489" cy="1606576"/>
          </a:xfrm>
        </p:spPr>
        <p:txBody>
          <a:bodyPr>
            <a:normAutofit/>
          </a:bodyPr>
          <a:lstStyle/>
          <a:p>
            <a:r>
              <a:rPr lang="en-GB" sz="1600" dirty="0"/>
              <a:t>Annual report 2019 – 2020</a:t>
            </a:r>
          </a:p>
          <a:p>
            <a:r>
              <a:rPr lang="en-GB" sz="1600" dirty="0"/>
              <a:t>Report completed to include site across south England and wales.</a:t>
            </a:r>
          </a:p>
        </p:txBody>
      </p:sp>
      <p:pic>
        <p:nvPicPr>
          <p:cNvPr id="4" name="Picture 3" descr="Logo&#10;&#10;Description automatically generated">
            <a:extLst>
              <a:ext uri="{FF2B5EF4-FFF2-40B4-BE49-F238E27FC236}">
                <a16:creationId xmlns:a16="http://schemas.microsoft.com/office/drawing/2014/main" id="{55E6A0F0-67FD-4759-A103-36611E2AEDA2}"/>
              </a:ext>
            </a:extLst>
          </p:cNvPr>
          <p:cNvPicPr/>
          <p:nvPr/>
        </p:nvPicPr>
        <p:blipFill>
          <a:blip r:embed="rId2"/>
          <a:stretch>
            <a:fillRect/>
          </a:stretch>
        </p:blipFill>
        <p:spPr>
          <a:xfrm>
            <a:off x="1130029" y="2763931"/>
            <a:ext cx="4960442" cy="744065"/>
          </a:xfrm>
          <a:prstGeom prst="rect">
            <a:avLst/>
          </a:prstGeom>
        </p:spPr>
      </p:pic>
      <p:cxnSp>
        <p:nvCxnSpPr>
          <p:cNvPr id="13" name="Straight Connector 12">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5" name="Picture 14">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63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88E6-256A-492F-AE55-66E9FBC3A1BF}"/>
              </a:ext>
            </a:extLst>
          </p:cNvPr>
          <p:cNvSpPr>
            <a:spLocks noGrp="1"/>
          </p:cNvSpPr>
          <p:nvPr>
            <p:ph type="title"/>
          </p:nvPr>
        </p:nvSpPr>
        <p:spPr/>
        <p:txBody>
          <a:bodyPr/>
          <a:lstStyle/>
          <a:p>
            <a:r>
              <a:rPr lang="en-GB" dirty="0"/>
              <a:t>Welcome</a:t>
            </a:r>
          </a:p>
        </p:txBody>
      </p:sp>
      <p:sp>
        <p:nvSpPr>
          <p:cNvPr id="3" name="Content Placeholder 2">
            <a:extLst>
              <a:ext uri="{FF2B5EF4-FFF2-40B4-BE49-F238E27FC236}">
                <a16:creationId xmlns:a16="http://schemas.microsoft.com/office/drawing/2014/main" id="{B3C8AA22-9D36-4C94-88AC-9F591674E327}"/>
              </a:ext>
            </a:extLst>
          </p:cNvPr>
          <p:cNvSpPr>
            <a:spLocks noGrp="1"/>
          </p:cNvSpPr>
          <p:nvPr>
            <p:ph idx="1"/>
          </p:nvPr>
        </p:nvSpPr>
        <p:spPr/>
        <p:txBody>
          <a:bodyPr>
            <a:normAutofit fontScale="92500" lnSpcReduction="10000"/>
          </a:bodyPr>
          <a:lstStyle/>
          <a:p>
            <a:r>
              <a:rPr lang="en-GB" dirty="0"/>
              <a:t>I am pleased to be able to report on the 2019-2020 annual environmental performance.</a:t>
            </a:r>
          </a:p>
          <a:p>
            <a:r>
              <a:rPr lang="en-GB" dirty="0"/>
              <a:t>Once again, it has been a busy year and the demand for our service has remained strong, which had enabled our operators to focus on their individual goals to reduce their carbon footprint throughout all parts of the business. </a:t>
            </a:r>
          </a:p>
          <a:p>
            <a:r>
              <a:rPr lang="en-GB" dirty="0"/>
              <a:t>We are pleased to see the global governments taking a strong stance regarding the reduction of C02 vehicles across all sectors but have reservations regarding the effects that leaving the European Union may have on the ability to succussed in our UK internal goals. Banning the sale of fossil fuel engines by 2030 is indeed ambitions and we welcome this challenge to our sector. </a:t>
            </a:r>
          </a:p>
          <a:p>
            <a:endParaRPr lang="en-GB" dirty="0"/>
          </a:p>
        </p:txBody>
      </p:sp>
    </p:spTree>
    <p:extLst>
      <p:ext uri="{BB962C8B-B14F-4D97-AF65-F5344CB8AC3E}">
        <p14:creationId xmlns:p14="http://schemas.microsoft.com/office/powerpoint/2010/main" val="214484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9" name="Rectangle 8">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10">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12">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4">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16">
            <a:extLst>
              <a:ext uri="{FF2B5EF4-FFF2-40B4-BE49-F238E27FC236}">
                <a16:creationId xmlns:a16="http://schemas.microsoft.com/office/drawing/2014/main" id="{1A86B93D-0879-4BC3-B616-90E504482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8">
            <a:extLst>
              <a:ext uri="{FF2B5EF4-FFF2-40B4-BE49-F238E27FC236}">
                <a16:creationId xmlns:a16="http://schemas.microsoft.com/office/drawing/2014/main" id="{720E885D-F4D2-48FD-95D9-DA0751F3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7E886121-B97D-4851-91AC-A3D2B29D2AED}"/>
              </a:ext>
            </a:extLst>
          </p:cNvPr>
          <p:cNvSpPr>
            <a:spLocks noGrp="1"/>
          </p:cNvSpPr>
          <p:nvPr>
            <p:ph type="title"/>
          </p:nvPr>
        </p:nvSpPr>
        <p:spPr>
          <a:xfrm>
            <a:off x="7555992" y="2307409"/>
            <a:ext cx="3157577" cy="3747316"/>
          </a:xfrm>
        </p:spPr>
        <p:txBody>
          <a:bodyPr vert="horz" lIns="91440" tIns="45720" rIns="91440" bIns="45720" rtlCol="0" anchor="t">
            <a:normAutofit/>
          </a:bodyPr>
          <a:lstStyle/>
          <a:p>
            <a:r>
              <a:rPr lang="en-US" dirty="0"/>
              <a:t>Contents</a:t>
            </a:r>
            <a:br>
              <a:rPr lang="en-US" dirty="0"/>
            </a:br>
            <a:endParaRPr lang="en-US" dirty="0"/>
          </a:p>
        </p:txBody>
      </p:sp>
      <p:cxnSp>
        <p:nvCxnSpPr>
          <p:cNvPr id="35" name="Straight Connector 20">
            <a:extLst>
              <a:ext uri="{FF2B5EF4-FFF2-40B4-BE49-F238E27FC236}">
                <a16:creationId xmlns:a16="http://schemas.microsoft.com/office/drawing/2014/main" id="{39EC1CB8-4497-451C-9F6C-6BC9B6505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6" name="Title 1">
            <a:extLst>
              <a:ext uri="{FF2B5EF4-FFF2-40B4-BE49-F238E27FC236}">
                <a16:creationId xmlns:a16="http://schemas.microsoft.com/office/drawing/2014/main" id="{A599AF7C-8D7E-4D1B-AB28-587084B3DEF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37" name="TextBox 2">
            <a:extLst>
              <a:ext uri="{FF2B5EF4-FFF2-40B4-BE49-F238E27FC236}">
                <a16:creationId xmlns:a16="http://schemas.microsoft.com/office/drawing/2014/main" id="{DB70838C-2093-40A3-9F7C-4BB762270432}"/>
              </a:ext>
            </a:extLst>
          </p:cNvPr>
          <p:cNvGraphicFramePr/>
          <p:nvPr>
            <p:extLst>
              <p:ext uri="{D42A27DB-BD31-4B8C-83A1-F6EECF244321}">
                <p14:modId xmlns:p14="http://schemas.microsoft.com/office/powerpoint/2010/main" val="1192143817"/>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929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20EA-B363-4FBF-A437-DB4D8D158DE3}"/>
              </a:ext>
            </a:extLst>
          </p:cNvPr>
          <p:cNvSpPr>
            <a:spLocks noGrp="1"/>
          </p:cNvSpPr>
          <p:nvPr>
            <p:ph type="title"/>
          </p:nvPr>
        </p:nvSpPr>
        <p:spPr/>
        <p:txBody>
          <a:bodyPr/>
          <a:lstStyle/>
          <a:p>
            <a:r>
              <a:rPr lang="en-GB" dirty="0"/>
              <a:t>Data collection</a:t>
            </a:r>
          </a:p>
        </p:txBody>
      </p:sp>
      <p:sp>
        <p:nvSpPr>
          <p:cNvPr id="3" name="TextBox 2">
            <a:extLst>
              <a:ext uri="{FF2B5EF4-FFF2-40B4-BE49-F238E27FC236}">
                <a16:creationId xmlns:a16="http://schemas.microsoft.com/office/drawing/2014/main" id="{8835A297-3947-4C47-ACE2-CDD200C84605}"/>
              </a:ext>
            </a:extLst>
          </p:cNvPr>
          <p:cNvSpPr txBox="1"/>
          <p:nvPr/>
        </p:nvSpPr>
        <p:spPr>
          <a:xfrm>
            <a:off x="1550504" y="2292626"/>
            <a:ext cx="8057322" cy="3139321"/>
          </a:xfrm>
          <a:prstGeom prst="rect">
            <a:avLst/>
          </a:prstGeom>
          <a:noFill/>
        </p:spPr>
        <p:txBody>
          <a:bodyPr wrap="square" rtlCol="0">
            <a:spAutoFit/>
          </a:bodyPr>
          <a:lstStyle/>
          <a:p>
            <a:r>
              <a:rPr lang="en-GB" dirty="0"/>
              <a:t>In pervious years our business has focused on the amount of fuel and Co2 consumption and worked in ways to reduces this. </a:t>
            </a:r>
          </a:p>
          <a:p>
            <a:r>
              <a:rPr lang="en-GB" dirty="0"/>
              <a:t>We have looked further into our own business this year and over turned as much information as possible. </a:t>
            </a:r>
          </a:p>
          <a:p>
            <a:r>
              <a:rPr lang="en-GB" dirty="0"/>
              <a:t>For we have been able to track the amount of water usage across all site and ensuring that no rain water is lost and ensures its path directly back into the main drainage systems. </a:t>
            </a:r>
          </a:p>
          <a:p>
            <a:r>
              <a:rPr lang="en-GB" dirty="0"/>
              <a:t>We have collected data of all energy used in sites and prepared plans to reduce this number. </a:t>
            </a:r>
          </a:p>
          <a:p>
            <a:r>
              <a:rPr lang="en-GB" dirty="0"/>
              <a:t>Previous reporting and real time analysis has allowed us to react to change when opportunities have arisen,    </a:t>
            </a:r>
          </a:p>
        </p:txBody>
      </p:sp>
    </p:spTree>
    <p:extLst>
      <p:ext uri="{BB962C8B-B14F-4D97-AF65-F5344CB8AC3E}">
        <p14:creationId xmlns:p14="http://schemas.microsoft.com/office/powerpoint/2010/main" val="1270667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808543FA-D581-4E64-B8E3-C6AC1F6656E1}"/>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dirty="0"/>
              <a:t>Volume collecting</a:t>
            </a:r>
          </a:p>
        </p:txBody>
      </p:sp>
      <p:cxnSp>
        <p:nvCxnSpPr>
          <p:cNvPr id="20" name="Straight Connector 19">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95F34C5E-05EC-4504-9650-47CF5E9D5578}"/>
              </a:ext>
            </a:extLst>
          </p:cNvPr>
          <p:cNvGraphicFramePr>
            <a:graphicFrameLocks/>
          </p:cNvGraphicFramePr>
          <p:nvPr>
            <p:extLst>
              <p:ext uri="{D42A27DB-BD31-4B8C-83A1-F6EECF244321}">
                <p14:modId xmlns:p14="http://schemas.microsoft.com/office/powerpoint/2010/main" val="465980042"/>
              </p:ext>
            </p:extLst>
          </p:nvPr>
        </p:nvGraphicFramePr>
        <p:xfrm>
          <a:off x="6094411" y="805583"/>
          <a:ext cx="4960442" cy="4660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50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36">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8E832D7-65B7-4201-91D5-828E3C650511}"/>
              </a:ext>
            </a:extLst>
          </p:cNvPr>
          <p:cNvSpPr>
            <a:spLocks noGrp="1"/>
          </p:cNvSpPr>
          <p:nvPr>
            <p:ph type="title"/>
          </p:nvPr>
        </p:nvSpPr>
        <p:spPr>
          <a:xfrm>
            <a:off x="7555992" y="707475"/>
            <a:ext cx="3157577" cy="1312001"/>
          </a:xfrm>
        </p:spPr>
        <p:txBody>
          <a:bodyPr vert="horz" lIns="91440" tIns="45720" rIns="91440" bIns="45720" rtlCol="0" anchor="t">
            <a:normAutofit/>
          </a:bodyPr>
          <a:lstStyle/>
          <a:p>
            <a:r>
              <a:rPr lang="en-US" sz="2800"/>
              <a:t>Environmental impacts</a:t>
            </a:r>
          </a:p>
        </p:txBody>
      </p:sp>
      <p:cxnSp>
        <p:nvCxnSpPr>
          <p:cNvPr id="41" name="Straight Connector 40">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3"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4" name="TextBox 3">
            <a:extLst>
              <a:ext uri="{FF2B5EF4-FFF2-40B4-BE49-F238E27FC236}">
                <a16:creationId xmlns:a16="http://schemas.microsoft.com/office/drawing/2014/main" id="{BAEBF255-9B0A-4469-83F7-9A35EE57E0CE}"/>
              </a:ext>
            </a:extLst>
          </p:cNvPr>
          <p:cNvSpPr txBox="1"/>
          <p:nvPr/>
        </p:nvSpPr>
        <p:spPr>
          <a:xfrm>
            <a:off x="7554138" y="2273608"/>
            <a:ext cx="3159432" cy="3940925"/>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t>We have been able to show encouraging signs of reduction in out C02 and liters of fuel used in the past 12 months. </a:t>
            </a:r>
          </a:p>
          <a:p>
            <a:pPr indent="-228600" defTabSz="914400">
              <a:lnSpc>
                <a:spcPct val="120000"/>
              </a:lnSpc>
              <a:spcAft>
                <a:spcPts val="600"/>
              </a:spcAft>
              <a:buClr>
                <a:schemeClr val="accent1"/>
              </a:buClr>
              <a:buSzPct val="100000"/>
              <a:buFont typeface="Arial" panose="020B0604020202020204" pitchFamily="34" charset="0"/>
              <a:buChar char="•"/>
            </a:pPr>
            <a:r>
              <a:rPr lang="en-US" dirty="0"/>
              <a:t>The introduction of two electric vehicle into our fleet have began to pay off for the company and the environment. </a:t>
            </a:r>
          </a:p>
          <a:p>
            <a:pPr indent="-228600" defTabSz="914400">
              <a:lnSpc>
                <a:spcPct val="120000"/>
              </a:lnSpc>
              <a:spcAft>
                <a:spcPts val="600"/>
              </a:spcAft>
              <a:buClr>
                <a:schemeClr val="accent1"/>
              </a:buClr>
              <a:buSzPct val="100000"/>
              <a:buFont typeface="Arial" panose="020B0604020202020204" pitchFamily="34" charset="0"/>
              <a:buChar char="•"/>
            </a:pPr>
            <a:r>
              <a:rPr lang="en-US" dirty="0"/>
              <a:t>The company has ambitious plans to reduce this further in the coming years. </a:t>
            </a:r>
          </a:p>
        </p:txBody>
      </p:sp>
      <p:graphicFrame>
        <p:nvGraphicFramePr>
          <p:cNvPr id="3" name="Chart 2">
            <a:extLst>
              <a:ext uri="{FF2B5EF4-FFF2-40B4-BE49-F238E27FC236}">
                <a16:creationId xmlns:a16="http://schemas.microsoft.com/office/drawing/2014/main" id="{17171194-35CD-4F19-9381-30B514CAAAA5}"/>
              </a:ext>
            </a:extLst>
          </p:cNvPr>
          <p:cNvGraphicFramePr>
            <a:graphicFrameLocks/>
          </p:cNvGraphicFramePr>
          <p:nvPr>
            <p:extLst>
              <p:ext uri="{D42A27DB-BD31-4B8C-83A1-F6EECF244321}">
                <p14:modId xmlns:p14="http://schemas.microsoft.com/office/powerpoint/2010/main" val="3653741100"/>
              </p:ext>
            </p:extLst>
          </p:nvPr>
        </p:nvGraphicFramePr>
        <p:xfrm>
          <a:off x="1136348" y="707475"/>
          <a:ext cx="5761020" cy="5507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308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032C-8786-4678-B27D-99F72B6B5DAC}"/>
              </a:ext>
            </a:extLst>
          </p:cNvPr>
          <p:cNvSpPr>
            <a:spLocks noGrp="1"/>
          </p:cNvSpPr>
          <p:nvPr>
            <p:ph type="title"/>
          </p:nvPr>
        </p:nvSpPr>
        <p:spPr/>
        <p:txBody>
          <a:bodyPr/>
          <a:lstStyle/>
          <a:p>
            <a:r>
              <a:rPr lang="en-GB" dirty="0"/>
              <a:t>Measuring  - Analysis KPI’s</a:t>
            </a:r>
          </a:p>
        </p:txBody>
      </p:sp>
      <p:graphicFrame>
        <p:nvGraphicFramePr>
          <p:cNvPr id="3" name="Table 2">
            <a:extLst>
              <a:ext uri="{FF2B5EF4-FFF2-40B4-BE49-F238E27FC236}">
                <a16:creationId xmlns:a16="http://schemas.microsoft.com/office/drawing/2014/main" id="{5C8F66F8-479F-4411-AC99-9B0462272526}"/>
              </a:ext>
            </a:extLst>
          </p:cNvPr>
          <p:cNvGraphicFramePr>
            <a:graphicFrameLocks noGrp="1"/>
          </p:cNvGraphicFramePr>
          <p:nvPr>
            <p:extLst>
              <p:ext uri="{D42A27DB-BD31-4B8C-83A1-F6EECF244321}">
                <p14:modId xmlns:p14="http://schemas.microsoft.com/office/powerpoint/2010/main" val="3873280479"/>
              </p:ext>
            </p:extLst>
          </p:nvPr>
        </p:nvGraphicFramePr>
        <p:xfrm>
          <a:off x="1643270" y="2027583"/>
          <a:ext cx="9411583" cy="3776869"/>
        </p:xfrm>
        <a:graphic>
          <a:graphicData uri="http://schemas.openxmlformats.org/drawingml/2006/table">
            <a:tbl>
              <a:tblPr firstRow="1" bandRow="1"/>
              <a:tblGrid>
                <a:gridCol w="1391741">
                  <a:extLst>
                    <a:ext uri="{9D8B030D-6E8A-4147-A177-3AD203B41FA5}">
                      <a16:colId xmlns:a16="http://schemas.microsoft.com/office/drawing/2014/main" val="1906203180"/>
                    </a:ext>
                  </a:extLst>
                </a:gridCol>
                <a:gridCol w="3348711">
                  <a:extLst>
                    <a:ext uri="{9D8B030D-6E8A-4147-A177-3AD203B41FA5}">
                      <a16:colId xmlns:a16="http://schemas.microsoft.com/office/drawing/2014/main" val="25225822"/>
                    </a:ext>
                  </a:extLst>
                </a:gridCol>
                <a:gridCol w="1876984">
                  <a:extLst>
                    <a:ext uri="{9D8B030D-6E8A-4147-A177-3AD203B41FA5}">
                      <a16:colId xmlns:a16="http://schemas.microsoft.com/office/drawing/2014/main" val="221547920"/>
                    </a:ext>
                  </a:extLst>
                </a:gridCol>
                <a:gridCol w="1493055">
                  <a:extLst>
                    <a:ext uri="{9D8B030D-6E8A-4147-A177-3AD203B41FA5}">
                      <a16:colId xmlns:a16="http://schemas.microsoft.com/office/drawing/2014/main" val="2220924925"/>
                    </a:ext>
                  </a:extLst>
                </a:gridCol>
                <a:gridCol w="1301092">
                  <a:extLst>
                    <a:ext uri="{9D8B030D-6E8A-4147-A177-3AD203B41FA5}">
                      <a16:colId xmlns:a16="http://schemas.microsoft.com/office/drawing/2014/main" val="443170282"/>
                    </a:ext>
                  </a:extLst>
                </a:gridCol>
              </a:tblGrid>
              <a:tr h="358889">
                <a:tc>
                  <a:txBody>
                    <a:bodyPr/>
                    <a:lstStyle/>
                    <a:p>
                      <a:pPr algn="ctr" fontAlgn="b"/>
                      <a:r>
                        <a:rPr lang="en-GB" sz="1100" b="0" i="0" u="none" strike="noStrike">
                          <a:solidFill>
                            <a:srgbClr val="000000"/>
                          </a:solidFill>
                          <a:effectLst/>
                          <a:latin typeface="Calibri" panose="020F0502020204030204" pitchFamily="34" charset="0"/>
                        </a:rPr>
                        <a:t>Issue</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Description</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Target Reduction</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Progress</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By Date</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524313"/>
                  </a:ext>
                </a:extLst>
              </a:tr>
              <a:tr h="341798">
                <a:tc>
                  <a:txBody>
                    <a:bodyPr/>
                    <a:lstStyle/>
                    <a:p>
                      <a:pPr algn="ctr" fontAlgn="b"/>
                      <a:r>
                        <a:rPr lang="en-GB" sz="1100" b="0" i="0" u="none" strike="noStrike">
                          <a:solidFill>
                            <a:srgbClr val="000000"/>
                          </a:solidFill>
                          <a:effectLst/>
                          <a:latin typeface="Calibri" panose="020F0502020204030204" pitchFamily="34" charset="0"/>
                        </a:rPr>
                        <a:t>Carbon (Co2)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Diesel (Delivery Vehicles)</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00B050"/>
                    </a:solidFill>
                  </a:tcPr>
                </a:tc>
                <a:tc>
                  <a:txBody>
                    <a:bodyPr/>
                    <a:lstStyle/>
                    <a:p>
                      <a:pPr algn="ctr" fontAlgn="b"/>
                      <a:r>
                        <a:rPr lang="en-GB" sz="1100" b="0" i="0" u="none" strike="noStrike">
                          <a:solidFill>
                            <a:srgbClr val="000000"/>
                          </a:solidFill>
                          <a:effectLst/>
                          <a:latin typeface="Calibri" panose="020F0502020204030204" pitchFamily="34" charset="0"/>
                        </a:rPr>
                        <a:t>2020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04935789"/>
                  </a:ext>
                </a:extLst>
              </a:tr>
              <a:tr h="341798">
                <a:tc>
                  <a:txBody>
                    <a:bodyPr/>
                    <a:lstStyle/>
                    <a:p>
                      <a:pPr algn="ctr" fontAlgn="b"/>
                      <a:r>
                        <a:rPr lang="en-GB" sz="1100" b="0" i="0" u="none" strike="noStrike">
                          <a:solidFill>
                            <a:srgbClr val="000000"/>
                          </a:solidFill>
                          <a:effectLst/>
                          <a:latin typeface="Calibri" panose="020F0502020204030204" pitchFamily="34" charset="0"/>
                        </a:rPr>
                        <a:t>Waste</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General Waste</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solidFill>
                      <a:srgbClr val="00B050"/>
                    </a:solidFill>
                  </a:tcPr>
                </a:tc>
                <a:tc>
                  <a:txBody>
                    <a:bodyPr/>
                    <a:lstStyle/>
                    <a:p>
                      <a:pPr algn="ctr" fontAlgn="b"/>
                      <a:r>
                        <a:rPr lang="en-GB" sz="1100" b="0" i="0" u="none" strike="noStrike">
                          <a:solidFill>
                            <a:srgbClr val="000000"/>
                          </a:solidFill>
                          <a:effectLst/>
                          <a:latin typeface="Calibri" panose="020F0502020204030204" pitchFamily="34" charset="0"/>
                        </a:rPr>
                        <a:t>2021</a:t>
                      </a:r>
                    </a:p>
                  </a:txBody>
                  <a:tcPr marL="9525" marR="9525" marT="9525" marB="0" anchor="b">
                    <a:lnL>
                      <a:noFill/>
                    </a:lnL>
                    <a:lnR>
                      <a:noFill/>
                    </a:lnR>
                    <a:lnT>
                      <a:noFill/>
                    </a:lnT>
                    <a:lnB>
                      <a:noFill/>
                    </a:lnB>
                  </a:tcPr>
                </a:tc>
                <a:extLst>
                  <a:ext uri="{0D108BD9-81ED-4DB2-BD59-A6C34878D82A}">
                    <a16:rowId xmlns:a16="http://schemas.microsoft.com/office/drawing/2014/main" val="3944107421"/>
                  </a:ext>
                </a:extLst>
              </a:tr>
              <a:tr h="341798">
                <a:tc>
                  <a:txBody>
                    <a:bodyPr/>
                    <a:lstStyle/>
                    <a:p>
                      <a:pPr algn="ctr" fontAlgn="b"/>
                      <a:r>
                        <a:rPr lang="en-GB" sz="1100" b="0" i="0" u="none" strike="noStrike">
                          <a:solidFill>
                            <a:srgbClr val="000000"/>
                          </a:solidFill>
                          <a:effectLst/>
                          <a:latin typeface="Calibri" panose="020F0502020204030204" pitchFamily="34" charset="0"/>
                        </a:rPr>
                        <a:t>Recycling</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Cardboard/Plastics - Segregated</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99%</a:t>
                      </a:r>
                    </a:p>
                  </a:txBody>
                  <a:tcPr marL="9525" marR="9525" marT="9525" marB="0" anchor="b">
                    <a:lnL>
                      <a:noFill/>
                    </a:lnL>
                    <a:lnR>
                      <a:noFill/>
                    </a:lnR>
                    <a:lnT>
                      <a:noFill/>
                    </a:lnT>
                    <a:lnB>
                      <a:noFill/>
                    </a:lnB>
                    <a:solidFill>
                      <a:srgbClr val="00B050"/>
                    </a:solidFill>
                  </a:tcPr>
                </a:tc>
                <a:tc>
                  <a:txBody>
                    <a:bodyPr/>
                    <a:lstStyle/>
                    <a:p>
                      <a:pPr algn="ctr" fontAlgn="b"/>
                      <a:r>
                        <a:rPr lang="en-GB" sz="1100" b="0" i="0" u="none" strike="noStrike">
                          <a:solidFill>
                            <a:srgbClr val="000000"/>
                          </a:solidFill>
                          <a:effectLst/>
                          <a:latin typeface="Calibri" panose="020F0502020204030204" pitchFamily="34" charset="0"/>
                        </a:rPr>
                        <a:t>2020</a:t>
                      </a:r>
                    </a:p>
                  </a:txBody>
                  <a:tcPr marL="9525" marR="9525" marT="9525" marB="0" anchor="b">
                    <a:lnL>
                      <a:noFill/>
                    </a:lnL>
                    <a:lnR>
                      <a:noFill/>
                    </a:lnR>
                    <a:lnT>
                      <a:noFill/>
                    </a:lnT>
                    <a:lnB>
                      <a:noFill/>
                    </a:lnB>
                  </a:tcPr>
                </a:tc>
                <a:extLst>
                  <a:ext uri="{0D108BD9-81ED-4DB2-BD59-A6C34878D82A}">
                    <a16:rowId xmlns:a16="http://schemas.microsoft.com/office/drawing/2014/main" val="1723173742"/>
                  </a:ext>
                </a:extLst>
              </a:tr>
              <a:tr h="341798">
                <a:tc>
                  <a:txBody>
                    <a:bodyPr/>
                    <a:lstStyle/>
                    <a:p>
                      <a:pPr algn="ctr" fontAlgn="b"/>
                      <a:r>
                        <a:rPr lang="en-GB" sz="1100" b="0" i="0" u="none" strike="noStrike">
                          <a:solidFill>
                            <a:srgbClr val="000000"/>
                          </a:solidFill>
                          <a:effectLst/>
                          <a:latin typeface="Calibri" panose="020F0502020204030204" pitchFamily="34" charset="0"/>
                        </a:rPr>
                        <a:t>Water</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Consumption Volume</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solidFill>
                      <a:srgbClr val="00B050"/>
                    </a:solidFill>
                  </a:tcPr>
                </a:tc>
                <a:tc>
                  <a:txBody>
                    <a:bodyPr/>
                    <a:lstStyle/>
                    <a:p>
                      <a:pPr algn="ctr" fontAlgn="b"/>
                      <a:r>
                        <a:rPr lang="en-GB" sz="1100" b="0" i="0" u="none" strike="noStrike">
                          <a:solidFill>
                            <a:srgbClr val="000000"/>
                          </a:solidFill>
                          <a:effectLst/>
                          <a:latin typeface="Calibri" panose="020F0502020204030204" pitchFamily="34" charset="0"/>
                        </a:rPr>
                        <a:t>2020</a:t>
                      </a:r>
                    </a:p>
                  </a:txBody>
                  <a:tcPr marL="9525" marR="9525" marT="9525" marB="0" anchor="b">
                    <a:lnL>
                      <a:noFill/>
                    </a:lnL>
                    <a:lnR>
                      <a:noFill/>
                    </a:lnR>
                    <a:lnT>
                      <a:noFill/>
                    </a:lnT>
                    <a:lnB>
                      <a:noFill/>
                    </a:lnB>
                  </a:tcPr>
                </a:tc>
                <a:extLst>
                  <a:ext uri="{0D108BD9-81ED-4DB2-BD59-A6C34878D82A}">
                    <a16:rowId xmlns:a16="http://schemas.microsoft.com/office/drawing/2014/main" val="691344055"/>
                  </a:ext>
                </a:extLst>
              </a:tr>
              <a:tr h="341798">
                <a:tc>
                  <a:txBody>
                    <a:bodyPr/>
                    <a:lstStyle/>
                    <a:p>
                      <a:pPr algn="ctr" fontAlgn="b"/>
                      <a:r>
                        <a:rPr lang="en-GB" sz="1100" b="0" i="0" u="none" strike="noStrike">
                          <a:solidFill>
                            <a:srgbClr val="000000"/>
                          </a:solidFill>
                          <a:effectLst/>
                          <a:latin typeface="Calibri" panose="020F0502020204030204" pitchFamily="34" charset="0"/>
                        </a:rPr>
                        <a:t>Energy</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Consumption Volume</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FFF00"/>
                    </a:solidFill>
                  </a:tcPr>
                </a:tc>
                <a:tc>
                  <a:txBody>
                    <a:bodyPr/>
                    <a:lstStyle/>
                    <a:p>
                      <a:pPr algn="ctr" fontAlgn="b"/>
                      <a:r>
                        <a:rPr lang="en-GB" sz="1100" b="0" i="0" u="none" strike="noStrike">
                          <a:solidFill>
                            <a:srgbClr val="000000"/>
                          </a:solidFill>
                          <a:effectLst/>
                          <a:latin typeface="Calibri" panose="020F0502020204030204" pitchFamily="34" charset="0"/>
                        </a:rPr>
                        <a:t>2021</a:t>
                      </a:r>
                    </a:p>
                  </a:txBody>
                  <a:tcPr marL="9525" marR="9525" marT="9525" marB="0" anchor="b">
                    <a:lnL>
                      <a:noFill/>
                    </a:lnL>
                    <a:lnR>
                      <a:noFill/>
                    </a:lnR>
                    <a:lnT>
                      <a:noFill/>
                    </a:lnT>
                    <a:lnB>
                      <a:noFill/>
                    </a:lnB>
                  </a:tcPr>
                </a:tc>
                <a:extLst>
                  <a:ext uri="{0D108BD9-81ED-4DB2-BD59-A6C34878D82A}">
                    <a16:rowId xmlns:a16="http://schemas.microsoft.com/office/drawing/2014/main" val="163020215"/>
                  </a:ext>
                </a:extLst>
              </a:tr>
              <a:tr h="341798">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03065603"/>
                  </a:ext>
                </a:extLst>
              </a:tr>
              <a:tr h="341798">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53555858"/>
                  </a:ext>
                </a:extLst>
              </a:tr>
              <a:tr h="341798">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0000"/>
                    </a:solidFill>
                  </a:tcPr>
                </a:tc>
                <a:tc gridSpan="3">
                  <a:txBody>
                    <a:bodyPr/>
                    <a:lstStyle/>
                    <a:p>
                      <a:pPr algn="l" fontAlgn="b"/>
                      <a:r>
                        <a:rPr lang="en-GB" sz="1100" b="0" i="0" u="none" strike="noStrike">
                          <a:solidFill>
                            <a:srgbClr val="000000"/>
                          </a:solidFill>
                          <a:effectLst/>
                          <a:latin typeface="Calibri" panose="020F0502020204030204" pitchFamily="34" charset="0"/>
                        </a:rPr>
                        <a:t>Indicates that progress is behind trend to meet targets</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41374465"/>
                  </a:ext>
                </a:extLst>
              </a:tr>
              <a:tr h="341798">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3">
                  <a:txBody>
                    <a:bodyPr/>
                    <a:lstStyle/>
                    <a:p>
                      <a:pPr algn="l" fontAlgn="b"/>
                      <a:r>
                        <a:rPr lang="en-GB" sz="1100" b="0" i="0" u="none" strike="noStrike">
                          <a:solidFill>
                            <a:srgbClr val="000000"/>
                          </a:solidFill>
                          <a:effectLst/>
                          <a:latin typeface="Calibri" panose="020F0502020204030204" pitchFamily="34" charset="0"/>
                        </a:rPr>
                        <a:t>indicates that progress is on heading in the right directions</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12989124"/>
                  </a:ext>
                </a:extLst>
              </a:tr>
              <a:tr h="341798">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00B050"/>
                    </a:solidFill>
                  </a:tcPr>
                </a:tc>
                <a:tc gridSpan="3">
                  <a:txBody>
                    <a:bodyPr/>
                    <a:lstStyle/>
                    <a:p>
                      <a:pPr algn="l" fontAlgn="b"/>
                      <a:r>
                        <a:rPr lang="en-GB" sz="1100" b="0" i="0" u="none" strike="noStrike">
                          <a:solidFill>
                            <a:srgbClr val="000000"/>
                          </a:solidFill>
                          <a:effectLst/>
                          <a:latin typeface="Calibri" panose="020F0502020204030204" pitchFamily="34" charset="0"/>
                        </a:rPr>
                        <a:t>Indicates the progress is on track and will meet the goals </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32646355"/>
                  </a:ext>
                </a:extLst>
              </a:tr>
            </a:tbl>
          </a:graphicData>
        </a:graphic>
      </p:graphicFrame>
    </p:spTree>
    <p:extLst>
      <p:ext uri="{BB962C8B-B14F-4D97-AF65-F5344CB8AC3E}">
        <p14:creationId xmlns:p14="http://schemas.microsoft.com/office/powerpoint/2010/main" val="170502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6F91-7AF2-46C6-9B9D-2BDAD925BC80}"/>
              </a:ext>
            </a:extLst>
          </p:cNvPr>
          <p:cNvSpPr>
            <a:spLocks noGrp="1"/>
          </p:cNvSpPr>
          <p:nvPr>
            <p:ph type="title"/>
          </p:nvPr>
        </p:nvSpPr>
        <p:spPr/>
        <p:txBody>
          <a:bodyPr/>
          <a:lstStyle/>
          <a:p>
            <a:r>
              <a:rPr lang="en-GB" dirty="0"/>
              <a:t>Recommendations and Environmental objectives</a:t>
            </a:r>
          </a:p>
        </p:txBody>
      </p:sp>
      <p:sp>
        <p:nvSpPr>
          <p:cNvPr id="3" name="TextBox 2">
            <a:extLst>
              <a:ext uri="{FF2B5EF4-FFF2-40B4-BE49-F238E27FC236}">
                <a16:creationId xmlns:a16="http://schemas.microsoft.com/office/drawing/2014/main" id="{AF6C6AB8-375D-4771-A695-74F7B2A8CFC7}"/>
              </a:ext>
            </a:extLst>
          </p:cNvPr>
          <p:cNvSpPr txBox="1"/>
          <p:nvPr/>
        </p:nvSpPr>
        <p:spPr>
          <a:xfrm>
            <a:off x="1451579" y="2160104"/>
            <a:ext cx="9746508" cy="3416320"/>
          </a:xfrm>
          <a:prstGeom prst="rect">
            <a:avLst/>
          </a:prstGeom>
          <a:noFill/>
        </p:spPr>
        <p:txBody>
          <a:bodyPr wrap="square" rtlCol="0">
            <a:spAutoFit/>
          </a:bodyPr>
          <a:lstStyle/>
          <a:p>
            <a:r>
              <a:rPr lang="en-GB" dirty="0"/>
              <a:t>An encouraging year in key areas of reviews. </a:t>
            </a:r>
          </a:p>
          <a:p>
            <a:r>
              <a:rPr lang="en-GB" dirty="0"/>
              <a:t>We are thrilled that we have began to proactively reduce our Co2 and litres of fuel used within our delivery fleet. </a:t>
            </a:r>
          </a:p>
          <a:p>
            <a:r>
              <a:rPr lang="en-GB" dirty="0"/>
              <a:t>We have expanded our data capture to include sub-contractors in a bid to sharing knowledge to have a greater impact on the reduction of carbon footprints. </a:t>
            </a:r>
          </a:p>
          <a:p>
            <a:r>
              <a:rPr lang="en-GB" dirty="0"/>
              <a:t>General waste has improved with more communication around the business for recycling and reduction of energy consumption. This is having a positive impact regarding the amount of waste being sent to landfill. More is need to be done, but a very positive move.</a:t>
            </a:r>
          </a:p>
          <a:p>
            <a:r>
              <a:rPr lang="en-GB" dirty="0"/>
              <a:t>Energy investment throughout the business will be key for further reduction in costs and kWh used. </a:t>
            </a:r>
          </a:p>
          <a:p>
            <a:endParaRPr lang="en-GB" dirty="0"/>
          </a:p>
          <a:p>
            <a:r>
              <a:rPr lang="en-GB" dirty="0"/>
              <a:t>																B G Thomas - 2020 </a:t>
            </a:r>
          </a:p>
          <a:p>
            <a:r>
              <a:rPr lang="en-GB" dirty="0"/>
              <a:t> </a:t>
            </a:r>
          </a:p>
        </p:txBody>
      </p:sp>
    </p:spTree>
    <p:extLst>
      <p:ext uri="{BB962C8B-B14F-4D97-AF65-F5344CB8AC3E}">
        <p14:creationId xmlns:p14="http://schemas.microsoft.com/office/powerpoint/2010/main" val="379348254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TM10001114[[fn=Gallery]]</Template>
  <TotalTime>85</TotalTime>
  <Words>581</Words>
  <Application>Microsoft Office PowerPoint</Application>
  <PresentationFormat>Widescreen</PresentationFormat>
  <Paragraphs>72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Gallery</vt:lpstr>
      <vt:lpstr>Annual Environmental Performance</vt:lpstr>
      <vt:lpstr>Welcome</vt:lpstr>
      <vt:lpstr>Contents </vt:lpstr>
      <vt:lpstr>Data collection</vt:lpstr>
      <vt:lpstr>Volume collecting</vt:lpstr>
      <vt:lpstr>Environmental impacts</vt:lpstr>
      <vt:lpstr>Measuring  - Analysis KPI’s</vt:lpstr>
      <vt:lpstr>Recommendations and Environmental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Environmental Performance</dc:title>
  <dc:creator>Ben Thomas</dc:creator>
  <cp:lastModifiedBy>Ben Thomas</cp:lastModifiedBy>
  <cp:revision>7</cp:revision>
  <dcterms:created xsi:type="dcterms:W3CDTF">2021-06-08T07:54:27Z</dcterms:created>
  <dcterms:modified xsi:type="dcterms:W3CDTF">2021-06-08T09:19:43Z</dcterms:modified>
</cp:coreProperties>
</file>