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 id="262" r:id="rId8"/>
    <p:sldId id="263" r:id="rId9"/>
    <p:sldId id="264" r:id="rId10"/>
  </p:sldIdLst>
  <p:sldSz cx="12192000" cy="6858000"/>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dirty="0"/>
              <a:t>DELIVERY Volume - Projection for 2020</a:t>
            </a:r>
          </a:p>
        </c:rich>
      </c:tx>
      <c:layout>
        <c:manualLayout>
          <c:xMode val="edge"/>
          <c:yMode val="edge"/>
          <c:x val="0.17842344706911634"/>
          <c:y val="5.5555555555555552E-2"/>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Deliveries</c:v>
          </c:tx>
          <c:spPr>
            <a:gradFill flip="none" rotWithShape="1">
              <a:gsLst>
                <a:gs pos="0">
                  <a:schemeClr val="dk1">
                    <a:tint val="88000"/>
                  </a:schemeClr>
                </a:gs>
                <a:gs pos="75000">
                  <a:schemeClr val="dk1">
                    <a:tint val="88000"/>
                    <a:lumMod val="60000"/>
                    <a:lumOff val="40000"/>
                  </a:schemeClr>
                </a:gs>
                <a:gs pos="51000">
                  <a:schemeClr val="dk1">
                    <a:tint val="88000"/>
                    <a:alpha val="75000"/>
                  </a:schemeClr>
                </a:gs>
                <a:gs pos="100000">
                  <a:schemeClr val="dk1">
                    <a:tint val="88000"/>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dk1">
                    <a:tint val="88000"/>
                  </a:schemeClr>
                </a:solidFill>
              </a:ln>
              <a:effectLst/>
            </c:spPr>
            <c:trendlineType val="linear"/>
            <c:dispRSqr val="0"/>
            <c:dispEq val="0"/>
          </c:trendline>
          <c:cat>
            <c:numRef>
              <c:f>Sheet2!$C$4:$C$6</c:f>
              <c:numCache>
                <c:formatCode>General</c:formatCode>
                <c:ptCount val="3"/>
                <c:pt idx="0">
                  <c:v>2018</c:v>
                </c:pt>
                <c:pt idx="1">
                  <c:v>2019</c:v>
                </c:pt>
                <c:pt idx="2">
                  <c:v>2020</c:v>
                </c:pt>
              </c:numCache>
            </c:numRef>
          </c:cat>
          <c:val>
            <c:numRef>
              <c:f>Sheet2!$D$4:$D$6</c:f>
              <c:numCache>
                <c:formatCode>General</c:formatCode>
                <c:ptCount val="3"/>
                <c:pt idx="0">
                  <c:v>124135</c:v>
                </c:pt>
                <c:pt idx="1">
                  <c:v>131722</c:v>
                </c:pt>
                <c:pt idx="2">
                  <c:v>165424</c:v>
                </c:pt>
              </c:numCache>
            </c:numRef>
          </c:val>
          <c:extLst>
            <c:ext xmlns:c16="http://schemas.microsoft.com/office/drawing/2014/chart" uri="{C3380CC4-5D6E-409C-BE32-E72D297353CC}">
              <c16:uniqueId val="{00000001-62D0-402C-B6E9-B12B87FE2846}"/>
            </c:ext>
          </c:extLst>
        </c:ser>
        <c:dLbls>
          <c:dLblPos val="outEnd"/>
          <c:showLegendKey val="0"/>
          <c:showVal val="1"/>
          <c:showCatName val="0"/>
          <c:showSerName val="0"/>
          <c:showPercent val="0"/>
          <c:showBubbleSize val="0"/>
        </c:dLbls>
        <c:gapWidth val="326"/>
        <c:overlap val="-58"/>
        <c:axId val="424474880"/>
        <c:axId val="424475208"/>
      </c:barChart>
      <c:catAx>
        <c:axId val="424474880"/>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475208"/>
        <c:crosses val="autoZero"/>
        <c:auto val="1"/>
        <c:lblAlgn val="ctr"/>
        <c:lblOffset val="100"/>
        <c:noMultiLvlLbl val="0"/>
      </c:catAx>
      <c:valAx>
        <c:axId val="424475208"/>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47488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Litres</a:t>
            </a:r>
            <a:r>
              <a:rPr lang="en-GB" baseline="0" dirty="0"/>
              <a:t> and CO2</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Sheet2!$M$6</c:f>
              <c:strCache>
                <c:ptCount val="1"/>
                <c:pt idx="0">
                  <c:v>2017</c:v>
                </c:pt>
              </c:strCache>
            </c:strRef>
          </c:tx>
          <c:spPr>
            <a:solidFill>
              <a:schemeClr val="accent2"/>
            </a:solidFill>
            <a:ln>
              <a:noFill/>
            </a:ln>
            <a:effectLst/>
            <a:sp3d/>
          </c:spPr>
          <c:invertIfNegative val="0"/>
          <c:cat>
            <c:strRef>
              <c:f>Sheet2!$N$5:$O$5</c:f>
              <c:strCache>
                <c:ptCount val="2"/>
                <c:pt idx="0">
                  <c:v>Litres</c:v>
                </c:pt>
                <c:pt idx="1">
                  <c:v>CO2</c:v>
                </c:pt>
              </c:strCache>
            </c:strRef>
          </c:cat>
          <c:val>
            <c:numRef>
              <c:f>Sheet2!$N$6:$O$6</c:f>
              <c:numCache>
                <c:formatCode>#,##0</c:formatCode>
                <c:ptCount val="2"/>
                <c:pt idx="0">
                  <c:v>361969</c:v>
                </c:pt>
                <c:pt idx="1">
                  <c:v>969348</c:v>
                </c:pt>
              </c:numCache>
            </c:numRef>
          </c:val>
          <c:extLst>
            <c:ext xmlns:c16="http://schemas.microsoft.com/office/drawing/2014/chart" uri="{C3380CC4-5D6E-409C-BE32-E72D297353CC}">
              <c16:uniqueId val="{00000000-42CE-4FBD-A24B-FD69DC59ED1D}"/>
            </c:ext>
          </c:extLst>
        </c:ser>
        <c:ser>
          <c:idx val="1"/>
          <c:order val="1"/>
          <c:tx>
            <c:strRef>
              <c:f>Sheet2!$M$7</c:f>
              <c:strCache>
                <c:ptCount val="1"/>
                <c:pt idx="0">
                  <c:v>2018</c:v>
                </c:pt>
              </c:strCache>
            </c:strRef>
          </c:tx>
          <c:spPr>
            <a:solidFill>
              <a:schemeClr val="accent4"/>
            </a:solidFill>
            <a:ln>
              <a:noFill/>
            </a:ln>
            <a:effectLst/>
            <a:sp3d/>
          </c:spPr>
          <c:invertIfNegative val="0"/>
          <c:cat>
            <c:strRef>
              <c:f>Sheet2!$N$5:$O$5</c:f>
              <c:strCache>
                <c:ptCount val="2"/>
                <c:pt idx="0">
                  <c:v>Litres</c:v>
                </c:pt>
                <c:pt idx="1">
                  <c:v>CO2</c:v>
                </c:pt>
              </c:strCache>
            </c:strRef>
          </c:cat>
          <c:val>
            <c:numRef>
              <c:f>Sheet2!$N$7:$O$7</c:f>
              <c:numCache>
                <c:formatCode>#,##0</c:formatCode>
                <c:ptCount val="2"/>
                <c:pt idx="0">
                  <c:v>424154</c:v>
                </c:pt>
                <c:pt idx="1">
                  <c:v>1136733</c:v>
                </c:pt>
              </c:numCache>
            </c:numRef>
          </c:val>
          <c:extLst>
            <c:ext xmlns:c16="http://schemas.microsoft.com/office/drawing/2014/chart" uri="{C3380CC4-5D6E-409C-BE32-E72D297353CC}">
              <c16:uniqueId val="{00000001-42CE-4FBD-A24B-FD69DC59ED1D}"/>
            </c:ext>
          </c:extLst>
        </c:ser>
        <c:dLbls>
          <c:showLegendKey val="0"/>
          <c:showVal val="0"/>
          <c:showCatName val="0"/>
          <c:showSerName val="0"/>
          <c:showPercent val="0"/>
          <c:showBubbleSize val="0"/>
        </c:dLbls>
        <c:gapWidth val="150"/>
        <c:shape val="box"/>
        <c:axId val="424458808"/>
        <c:axId val="424465368"/>
        <c:axId val="594009104"/>
      </c:bar3DChart>
      <c:catAx>
        <c:axId val="424458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465368"/>
        <c:crosses val="autoZero"/>
        <c:auto val="1"/>
        <c:lblAlgn val="ctr"/>
        <c:lblOffset val="100"/>
        <c:noMultiLvlLbl val="0"/>
      </c:catAx>
      <c:valAx>
        <c:axId val="424465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458808"/>
        <c:crosses val="autoZero"/>
        <c:crossBetween val="between"/>
      </c:valAx>
      <c:serAx>
        <c:axId val="59400910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465368"/>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34787-98DE-40D5-9422-33CFE269CA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79C59C-2363-4874-85AF-9F142A2D335C}">
      <dgm:prSet/>
      <dgm:spPr/>
      <dgm:t>
        <a:bodyPr/>
        <a:lstStyle/>
        <a:p>
          <a:r>
            <a:rPr lang="en-GB" dirty="0"/>
            <a:t>Data Collections</a:t>
          </a:r>
          <a:endParaRPr lang="en-US" dirty="0"/>
        </a:p>
      </dgm:t>
    </dgm:pt>
    <dgm:pt modelId="{5F3B575D-B22A-4161-A36C-5BD68A063356}" type="parTrans" cxnId="{A884934A-9F09-49A6-A370-614A27233325}">
      <dgm:prSet/>
      <dgm:spPr/>
      <dgm:t>
        <a:bodyPr/>
        <a:lstStyle/>
        <a:p>
          <a:endParaRPr lang="en-US"/>
        </a:p>
      </dgm:t>
    </dgm:pt>
    <dgm:pt modelId="{E84813C2-BFF4-49A6-826D-BE6D5AE226B8}" type="sibTrans" cxnId="{A884934A-9F09-49A6-A370-614A27233325}">
      <dgm:prSet/>
      <dgm:spPr/>
      <dgm:t>
        <a:bodyPr/>
        <a:lstStyle/>
        <a:p>
          <a:endParaRPr lang="en-US"/>
        </a:p>
      </dgm:t>
    </dgm:pt>
    <dgm:pt modelId="{D2A037F5-60F7-4F54-901C-95E61F09DFEC}">
      <dgm:prSet/>
      <dgm:spPr/>
      <dgm:t>
        <a:bodyPr/>
        <a:lstStyle/>
        <a:p>
          <a:r>
            <a:rPr lang="en-GB" dirty="0"/>
            <a:t>Key Environmental Impacts</a:t>
          </a:r>
          <a:endParaRPr lang="en-US" dirty="0"/>
        </a:p>
      </dgm:t>
    </dgm:pt>
    <dgm:pt modelId="{CD4D1A42-B65D-44D1-8876-05EC3E78F4F4}" type="parTrans" cxnId="{686797E9-E9E4-4D67-AA00-DDAE44DB72A4}">
      <dgm:prSet/>
      <dgm:spPr/>
      <dgm:t>
        <a:bodyPr/>
        <a:lstStyle/>
        <a:p>
          <a:endParaRPr lang="en-US"/>
        </a:p>
      </dgm:t>
    </dgm:pt>
    <dgm:pt modelId="{713B54CA-CF26-4BB5-A80F-6B0C65C8059D}" type="sibTrans" cxnId="{686797E9-E9E4-4D67-AA00-DDAE44DB72A4}">
      <dgm:prSet/>
      <dgm:spPr/>
      <dgm:t>
        <a:bodyPr/>
        <a:lstStyle/>
        <a:p>
          <a:endParaRPr lang="en-US"/>
        </a:p>
      </dgm:t>
    </dgm:pt>
    <dgm:pt modelId="{06A025E3-22EA-4054-B19D-A3169BC516D2}">
      <dgm:prSet/>
      <dgm:spPr/>
      <dgm:t>
        <a:bodyPr/>
        <a:lstStyle/>
        <a:p>
          <a:r>
            <a:rPr lang="en-GB" dirty="0"/>
            <a:t>Measuring</a:t>
          </a:r>
          <a:endParaRPr lang="en-US" dirty="0"/>
        </a:p>
      </dgm:t>
    </dgm:pt>
    <dgm:pt modelId="{A2D3F5FC-F09F-4CD4-9B7D-18A7AC71AD77}" type="parTrans" cxnId="{638D7666-41E2-44F2-B882-4F93FD3B0255}">
      <dgm:prSet/>
      <dgm:spPr/>
      <dgm:t>
        <a:bodyPr/>
        <a:lstStyle/>
        <a:p>
          <a:endParaRPr lang="en-US"/>
        </a:p>
      </dgm:t>
    </dgm:pt>
    <dgm:pt modelId="{17992754-EC6D-4A13-9215-B71B4F90A67E}" type="sibTrans" cxnId="{638D7666-41E2-44F2-B882-4F93FD3B0255}">
      <dgm:prSet/>
      <dgm:spPr/>
      <dgm:t>
        <a:bodyPr/>
        <a:lstStyle/>
        <a:p>
          <a:endParaRPr lang="en-US"/>
        </a:p>
      </dgm:t>
    </dgm:pt>
    <dgm:pt modelId="{03E2ACEE-3BE0-4823-8603-F20210BC2DE3}">
      <dgm:prSet/>
      <dgm:spPr/>
      <dgm:t>
        <a:bodyPr/>
        <a:lstStyle/>
        <a:p>
          <a:r>
            <a:rPr lang="en-GB" dirty="0"/>
            <a:t>Targets</a:t>
          </a:r>
          <a:endParaRPr lang="en-US" dirty="0"/>
        </a:p>
      </dgm:t>
    </dgm:pt>
    <dgm:pt modelId="{92F1CA33-C202-48DB-8CED-20ED5016DEE3}" type="parTrans" cxnId="{60B5C6CD-7CB8-4243-B7A8-2A043257249F}">
      <dgm:prSet/>
      <dgm:spPr/>
      <dgm:t>
        <a:bodyPr/>
        <a:lstStyle/>
        <a:p>
          <a:endParaRPr lang="en-US"/>
        </a:p>
      </dgm:t>
    </dgm:pt>
    <dgm:pt modelId="{B85BD46D-A474-4B3B-855F-45E80DA94202}" type="sibTrans" cxnId="{60B5C6CD-7CB8-4243-B7A8-2A043257249F}">
      <dgm:prSet/>
      <dgm:spPr/>
      <dgm:t>
        <a:bodyPr/>
        <a:lstStyle/>
        <a:p>
          <a:endParaRPr lang="en-US"/>
        </a:p>
      </dgm:t>
    </dgm:pt>
    <dgm:pt modelId="{3C4979BE-FD22-4FB2-A85D-069CBDC36333}">
      <dgm:prSet/>
      <dgm:spPr/>
      <dgm:t>
        <a:bodyPr/>
        <a:lstStyle/>
        <a:p>
          <a:r>
            <a:rPr lang="en-GB" dirty="0"/>
            <a:t>Reporting</a:t>
          </a:r>
          <a:endParaRPr lang="en-US" dirty="0"/>
        </a:p>
      </dgm:t>
    </dgm:pt>
    <dgm:pt modelId="{EC03F877-23C1-4968-A0C6-1A85C729D7B5}" type="parTrans" cxnId="{9D9D3103-C8F6-4062-B018-115A5375F635}">
      <dgm:prSet/>
      <dgm:spPr/>
      <dgm:t>
        <a:bodyPr/>
        <a:lstStyle/>
        <a:p>
          <a:endParaRPr lang="en-US"/>
        </a:p>
      </dgm:t>
    </dgm:pt>
    <dgm:pt modelId="{28B4817A-78B0-4F44-B95D-3608C50A215A}" type="sibTrans" cxnId="{9D9D3103-C8F6-4062-B018-115A5375F635}">
      <dgm:prSet/>
      <dgm:spPr/>
      <dgm:t>
        <a:bodyPr/>
        <a:lstStyle/>
        <a:p>
          <a:endParaRPr lang="en-US"/>
        </a:p>
      </dgm:t>
    </dgm:pt>
    <dgm:pt modelId="{D955BB6A-69E7-4421-BA87-66A5D1A2E364}">
      <dgm:prSet/>
      <dgm:spPr/>
      <dgm:t>
        <a:bodyPr/>
        <a:lstStyle/>
        <a:p>
          <a:r>
            <a:rPr lang="en-GB" dirty="0"/>
            <a:t>Recommendations</a:t>
          </a:r>
          <a:endParaRPr lang="en-US" dirty="0"/>
        </a:p>
      </dgm:t>
    </dgm:pt>
    <dgm:pt modelId="{239F7D52-2216-4104-A17C-27C0FA084183}" type="parTrans" cxnId="{166B295E-343A-4484-A816-07CDD59D921C}">
      <dgm:prSet/>
      <dgm:spPr/>
      <dgm:t>
        <a:bodyPr/>
        <a:lstStyle/>
        <a:p>
          <a:endParaRPr lang="en-US"/>
        </a:p>
      </dgm:t>
    </dgm:pt>
    <dgm:pt modelId="{7C309A0D-2AC8-4588-9214-70BBAE7C61D2}" type="sibTrans" cxnId="{166B295E-343A-4484-A816-07CDD59D921C}">
      <dgm:prSet/>
      <dgm:spPr/>
      <dgm:t>
        <a:bodyPr/>
        <a:lstStyle/>
        <a:p>
          <a:endParaRPr lang="en-US"/>
        </a:p>
      </dgm:t>
    </dgm:pt>
    <dgm:pt modelId="{AA7B6B25-1394-49CB-B62F-8D713C2E7F8E}" type="pres">
      <dgm:prSet presAssocID="{5D534787-98DE-40D5-9422-33CFE269CA3D}" presName="root" presStyleCnt="0">
        <dgm:presLayoutVars>
          <dgm:dir/>
          <dgm:resizeHandles val="exact"/>
        </dgm:presLayoutVars>
      </dgm:prSet>
      <dgm:spPr/>
    </dgm:pt>
    <dgm:pt modelId="{D9729D92-94B9-4713-A569-E050F031C5FF}" type="pres">
      <dgm:prSet presAssocID="{9F79C59C-2363-4874-85AF-9F142A2D335C}" presName="compNode" presStyleCnt="0"/>
      <dgm:spPr/>
    </dgm:pt>
    <dgm:pt modelId="{92056564-BB80-4E14-9B90-431723FDB750}" type="pres">
      <dgm:prSet presAssocID="{9F79C59C-2363-4874-85AF-9F142A2D335C}" presName="bgRect" presStyleLbl="bgShp" presStyleIdx="0" presStyleCnt="6"/>
      <dgm:spPr/>
    </dgm:pt>
    <dgm:pt modelId="{C5F04D68-21C5-4F88-BC6F-0AC94933593A}" type="pres">
      <dgm:prSet presAssocID="{9F79C59C-2363-4874-85AF-9F142A2D335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AE68088F-59F8-401F-9B4B-5DEDADB28898}" type="pres">
      <dgm:prSet presAssocID="{9F79C59C-2363-4874-85AF-9F142A2D335C}" presName="spaceRect" presStyleCnt="0"/>
      <dgm:spPr/>
    </dgm:pt>
    <dgm:pt modelId="{FCD70EFD-A20F-42FC-8FC4-78AF756D1437}" type="pres">
      <dgm:prSet presAssocID="{9F79C59C-2363-4874-85AF-9F142A2D335C}" presName="parTx" presStyleLbl="revTx" presStyleIdx="0" presStyleCnt="6">
        <dgm:presLayoutVars>
          <dgm:chMax val="0"/>
          <dgm:chPref val="0"/>
        </dgm:presLayoutVars>
      </dgm:prSet>
      <dgm:spPr/>
    </dgm:pt>
    <dgm:pt modelId="{4E393A61-B74E-4F2A-B4A1-82500829A1AE}" type="pres">
      <dgm:prSet presAssocID="{E84813C2-BFF4-49A6-826D-BE6D5AE226B8}" presName="sibTrans" presStyleCnt="0"/>
      <dgm:spPr/>
    </dgm:pt>
    <dgm:pt modelId="{7D41895E-A81F-43A7-B13F-B295DB266018}" type="pres">
      <dgm:prSet presAssocID="{D2A037F5-60F7-4F54-901C-95E61F09DFEC}" presName="compNode" presStyleCnt="0"/>
      <dgm:spPr/>
    </dgm:pt>
    <dgm:pt modelId="{0B24A8E1-D57D-466A-84E3-A231A1B73D9D}" type="pres">
      <dgm:prSet presAssocID="{D2A037F5-60F7-4F54-901C-95E61F09DFEC}" presName="bgRect" presStyleLbl="bgShp" presStyleIdx="1" presStyleCnt="6"/>
      <dgm:spPr/>
    </dgm:pt>
    <dgm:pt modelId="{CC7F5831-9473-44BA-93C7-9A81CDC3F5AE}" type="pres">
      <dgm:prSet presAssocID="{D2A037F5-60F7-4F54-901C-95E61F09DFE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038CA460-AAFF-4BC5-B078-E10B1150057D}" type="pres">
      <dgm:prSet presAssocID="{D2A037F5-60F7-4F54-901C-95E61F09DFEC}" presName="spaceRect" presStyleCnt="0"/>
      <dgm:spPr/>
    </dgm:pt>
    <dgm:pt modelId="{DAE1513C-AD40-467A-8779-8C9A2640DB19}" type="pres">
      <dgm:prSet presAssocID="{D2A037F5-60F7-4F54-901C-95E61F09DFEC}" presName="parTx" presStyleLbl="revTx" presStyleIdx="1" presStyleCnt="6">
        <dgm:presLayoutVars>
          <dgm:chMax val="0"/>
          <dgm:chPref val="0"/>
        </dgm:presLayoutVars>
      </dgm:prSet>
      <dgm:spPr/>
    </dgm:pt>
    <dgm:pt modelId="{6F18E42B-1458-4DFE-A6CB-4C89790F5788}" type="pres">
      <dgm:prSet presAssocID="{713B54CA-CF26-4BB5-A80F-6B0C65C8059D}" presName="sibTrans" presStyleCnt="0"/>
      <dgm:spPr/>
    </dgm:pt>
    <dgm:pt modelId="{8AEF0D8F-792C-451A-8F09-DB898F0AB0AB}" type="pres">
      <dgm:prSet presAssocID="{06A025E3-22EA-4054-B19D-A3169BC516D2}" presName="compNode" presStyleCnt="0"/>
      <dgm:spPr/>
    </dgm:pt>
    <dgm:pt modelId="{82194FAC-8CEE-466D-9505-E49FE1E66C71}" type="pres">
      <dgm:prSet presAssocID="{06A025E3-22EA-4054-B19D-A3169BC516D2}" presName="bgRect" presStyleLbl="bgShp" presStyleIdx="2" presStyleCnt="6"/>
      <dgm:spPr/>
    </dgm:pt>
    <dgm:pt modelId="{11DAD5C8-7E42-4891-BF4E-1B412B0ADE71}" type="pres">
      <dgm:prSet presAssocID="{06A025E3-22EA-4054-B19D-A3169BC516D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0A401E4F-2414-4584-B725-38104375BB91}" type="pres">
      <dgm:prSet presAssocID="{06A025E3-22EA-4054-B19D-A3169BC516D2}" presName="spaceRect" presStyleCnt="0"/>
      <dgm:spPr/>
    </dgm:pt>
    <dgm:pt modelId="{14A40105-1A2A-47CC-B4D2-122C5AB76C41}" type="pres">
      <dgm:prSet presAssocID="{06A025E3-22EA-4054-B19D-A3169BC516D2}" presName="parTx" presStyleLbl="revTx" presStyleIdx="2" presStyleCnt="6">
        <dgm:presLayoutVars>
          <dgm:chMax val="0"/>
          <dgm:chPref val="0"/>
        </dgm:presLayoutVars>
      </dgm:prSet>
      <dgm:spPr/>
    </dgm:pt>
    <dgm:pt modelId="{B07197F3-1140-49CF-A620-0102AA72CD12}" type="pres">
      <dgm:prSet presAssocID="{17992754-EC6D-4A13-9215-B71B4F90A67E}" presName="sibTrans" presStyleCnt="0"/>
      <dgm:spPr/>
    </dgm:pt>
    <dgm:pt modelId="{FCEF4CAF-ACAE-4333-AE1D-E7E4270E91F4}" type="pres">
      <dgm:prSet presAssocID="{03E2ACEE-3BE0-4823-8603-F20210BC2DE3}" presName="compNode" presStyleCnt="0"/>
      <dgm:spPr/>
    </dgm:pt>
    <dgm:pt modelId="{E874CEF8-CED4-45D6-8FC2-F54004C292C6}" type="pres">
      <dgm:prSet presAssocID="{03E2ACEE-3BE0-4823-8603-F20210BC2DE3}" presName="bgRect" presStyleLbl="bgShp" presStyleIdx="3" presStyleCnt="6"/>
      <dgm:spPr/>
    </dgm:pt>
    <dgm:pt modelId="{20B55FEB-35C4-4AD2-939B-D7E738E2E090}" type="pres">
      <dgm:prSet presAssocID="{03E2ACEE-3BE0-4823-8603-F20210BC2DE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E42FC26E-86F9-4ED7-A033-E21CE89C0347}" type="pres">
      <dgm:prSet presAssocID="{03E2ACEE-3BE0-4823-8603-F20210BC2DE3}" presName="spaceRect" presStyleCnt="0"/>
      <dgm:spPr/>
    </dgm:pt>
    <dgm:pt modelId="{0412F5B1-C71C-4A05-9217-ABFB0DCCB526}" type="pres">
      <dgm:prSet presAssocID="{03E2ACEE-3BE0-4823-8603-F20210BC2DE3}" presName="parTx" presStyleLbl="revTx" presStyleIdx="3" presStyleCnt="6">
        <dgm:presLayoutVars>
          <dgm:chMax val="0"/>
          <dgm:chPref val="0"/>
        </dgm:presLayoutVars>
      </dgm:prSet>
      <dgm:spPr/>
    </dgm:pt>
    <dgm:pt modelId="{5E147CE9-4F1C-4272-8A25-94BDA29179F9}" type="pres">
      <dgm:prSet presAssocID="{B85BD46D-A474-4B3B-855F-45E80DA94202}" presName="sibTrans" presStyleCnt="0"/>
      <dgm:spPr/>
    </dgm:pt>
    <dgm:pt modelId="{0AE8700D-8581-4AF3-8134-DAEDF81322F5}" type="pres">
      <dgm:prSet presAssocID="{3C4979BE-FD22-4FB2-A85D-069CBDC36333}" presName="compNode" presStyleCnt="0"/>
      <dgm:spPr/>
    </dgm:pt>
    <dgm:pt modelId="{7BDB3D72-1253-4ECB-AC80-E1847CFEE48F}" type="pres">
      <dgm:prSet presAssocID="{3C4979BE-FD22-4FB2-A85D-069CBDC36333}" presName="bgRect" presStyleLbl="bgShp" presStyleIdx="4" presStyleCnt="6"/>
      <dgm:spPr/>
    </dgm:pt>
    <dgm:pt modelId="{0F9DD84E-5D3F-4C65-8F02-0F5EEE5B6947}" type="pres">
      <dgm:prSet presAssocID="{3C4979BE-FD22-4FB2-A85D-069CBDC363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3EA241DB-5B14-45E6-955E-0A5CB2D77A85}" type="pres">
      <dgm:prSet presAssocID="{3C4979BE-FD22-4FB2-A85D-069CBDC36333}" presName="spaceRect" presStyleCnt="0"/>
      <dgm:spPr/>
    </dgm:pt>
    <dgm:pt modelId="{45CCF9B5-0084-44BB-8D15-4C7D41F51378}" type="pres">
      <dgm:prSet presAssocID="{3C4979BE-FD22-4FB2-A85D-069CBDC36333}" presName="parTx" presStyleLbl="revTx" presStyleIdx="4" presStyleCnt="6">
        <dgm:presLayoutVars>
          <dgm:chMax val="0"/>
          <dgm:chPref val="0"/>
        </dgm:presLayoutVars>
      </dgm:prSet>
      <dgm:spPr/>
    </dgm:pt>
    <dgm:pt modelId="{66D80568-4DD7-44EC-8FE2-CA62F16F42D1}" type="pres">
      <dgm:prSet presAssocID="{28B4817A-78B0-4F44-B95D-3608C50A215A}" presName="sibTrans" presStyleCnt="0"/>
      <dgm:spPr/>
    </dgm:pt>
    <dgm:pt modelId="{5CBD68EB-E9B5-4465-80F6-33D3C37D96EC}" type="pres">
      <dgm:prSet presAssocID="{D955BB6A-69E7-4421-BA87-66A5D1A2E364}" presName="compNode" presStyleCnt="0"/>
      <dgm:spPr/>
    </dgm:pt>
    <dgm:pt modelId="{AA4EB60C-3C75-4A2B-A3E1-B0974FCC2977}" type="pres">
      <dgm:prSet presAssocID="{D955BB6A-69E7-4421-BA87-66A5D1A2E364}" presName="bgRect" presStyleLbl="bgShp" presStyleIdx="5" presStyleCnt="6"/>
      <dgm:spPr/>
    </dgm:pt>
    <dgm:pt modelId="{147F5F43-D2B0-4094-9C2A-AA99819FDD10}" type="pres">
      <dgm:prSet presAssocID="{D955BB6A-69E7-4421-BA87-66A5D1A2E3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E44CF84F-2606-4F47-BE99-9B94268DBAF6}" type="pres">
      <dgm:prSet presAssocID="{D955BB6A-69E7-4421-BA87-66A5D1A2E364}" presName="spaceRect" presStyleCnt="0"/>
      <dgm:spPr/>
    </dgm:pt>
    <dgm:pt modelId="{397DB9A2-6AD8-4ADD-97EC-F4DB6AEE35FB}" type="pres">
      <dgm:prSet presAssocID="{D955BB6A-69E7-4421-BA87-66A5D1A2E364}" presName="parTx" presStyleLbl="revTx" presStyleIdx="5" presStyleCnt="6">
        <dgm:presLayoutVars>
          <dgm:chMax val="0"/>
          <dgm:chPref val="0"/>
        </dgm:presLayoutVars>
      </dgm:prSet>
      <dgm:spPr/>
    </dgm:pt>
  </dgm:ptLst>
  <dgm:cxnLst>
    <dgm:cxn modelId="{9D9D3103-C8F6-4062-B018-115A5375F635}" srcId="{5D534787-98DE-40D5-9422-33CFE269CA3D}" destId="{3C4979BE-FD22-4FB2-A85D-069CBDC36333}" srcOrd="4" destOrd="0" parTransId="{EC03F877-23C1-4968-A0C6-1A85C729D7B5}" sibTransId="{28B4817A-78B0-4F44-B95D-3608C50A215A}"/>
    <dgm:cxn modelId="{76E5F110-44DC-473D-9A2D-885179F28133}" type="presOf" srcId="{06A025E3-22EA-4054-B19D-A3169BC516D2}" destId="{14A40105-1A2A-47CC-B4D2-122C5AB76C41}" srcOrd="0" destOrd="0" presId="urn:microsoft.com/office/officeart/2018/2/layout/IconVerticalSolidList"/>
    <dgm:cxn modelId="{166B295E-343A-4484-A816-07CDD59D921C}" srcId="{5D534787-98DE-40D5-9422-33CFE269CA3D}" destId="{D955BB6A-69E7-4421-BA87-66A5D1A2E364}" srcOrd="5" destOrd="0" parTransId="{239F7D52-2216-4104-A17C-27C0FA084183}" sibTransId="{7C309A0D-2AC8-4588-9214-70BBAE7C61D2}"/>
    <dgm:cxn modelId="{638D7666-41E2-44F2-B882-4F93FD3B0255}" srcId="{5D534787-98DE-40D5-9422-33CFE269CA3D}" destId="{06A025E3-22EA-4054-B19D-A3169BC516D2}" srcOrd="2" destOrd="0" parTransId="{A2D3F5FC-F09F-4CD4-9B7D-18A7AC71AD77}" sibTransId="{17992754-EC6D-4A13-9215-B71B4F90A67E}"/>
    <dgm:cxn modelId="{A884934A-9F09-49A6-A370-614A27233325}" srcId="{5D534787-98DE-40D5-9422-33CFE269CA3D}" destId="{9F79C59C-2363-4874-85AF-9F142A2D335C}" srcOrd="0" destOrd="0" parTransId="{5F3B575D-B22A-4161-A36C-5BD68A063356}" sibTransId="{E84813C2-BFF4-49A6-826D-BE6D5AE226B8}"/>
    <dgm:cxn modelId="{C253B76B-CDB9-436C-9894-148F9B77B5C5}" type="presOf" srcId="{9F79C59C-2363-4874-85AF-9F142A2D335C}" destId="{FCD70EFD-A20F-42FC-8FC4-78AF756D1437}" srcOrd="0" destOrd="0" presId="urn:microsoft.com/office/officeart/2018/2/layout/IconVerticalSolidList"/>
    <dgm:cxn modelId="{16499B54-F40F-4367-A72D-3CEDE6630FE6}" type="presOf" srcId="{D955BB6A-69E7-4421-BA87-66A5D1A2E364}" destId="{397DB9A2-6AD8-4ADD-97EC-F4DB6AEE35FB}" srcOrd="0" destOrd="0" presId="urn:microsoft.com/office/officeart/2018/2/layout/IconVerticalSolidList"/>
    <dgm:cxn modelId="{B5CCE38D-486A-4A0A-8786-6B9D4FA5E672}" type="presOf" srcId="{03E2ACEE-3BE0-4823-8603-F20210BC2DE3}" destId="{0412F5B1-C71C-4A05-9217-ABFB0DCCB526}" srcOrd="0" destOrd="0" presId="urn:microsoft.com/office/officeart/2018/2/layout/IconVerticalSolidList"/>
    <dgm:cxn modelId="{9B365F93-98E9-4701-8B57-636DFB142EC6}" type="presOf" srcId="{5D534787-98DE-40D5-9422-33CFE269CA3D}" destId="{AA7B6B25-1394-49CB-B62F-8D713C2E7F8E}" srcOrd="0" destOrd="0" presId="urn:microsoft.com/office/officeart/2018/2/layout/IconVerticalSolidList"/>
    <dgm:cxn modelId="{92CBE49B-44FC-43C4-9DD2-60796B7B5DDA}" type="presOf" srcId="{3C4979BE-FD22-4FB2-A85D-069CBDC36333}" destId="{45CCF9B5-0084-44BB-8D15-4C7D41F51378}" srcOrd="0" destOrd="0" presId="urn:microsoft.com/office/officeart/2018/2/layout/IconVerticalSolidList"/>
    <dgm:cxn modelId="{60B5C6CD-7CB8-4243-B7A8-2A043257249F}" srcId="{5D534787-98DE-40D5-9422-33CFE269CA3D}" destId="{03E2ACEE-3BE0-4823-8603-F20210BC2DE3}" srcOrd="3" destOrd="0" parTransId="{92F1CA33-C202-48DB-8CED-20ED5016DEE3}" sibTransId="{B85BD46D-A474-4B3B-855F-45E80DA94202}"/>
    <dgm:cxn modelId="{686797E9-E9E4-4D67-AA00-DDAE44DB72A4}" srcId="{5D534787-98DE-40D5-9422-33CFE269CA3D}" destId="{D2A037F5-60F7-4F54-901C-95E61F09DFEC}" srcOrd="1" destOrd="0" parTransId="{CD4D1A42-B65D-44D1-8876-05EC3E78F4F4}" sibTransId="{713B54CA-CF26-4BB5-A80F-6B0C65C8059D}"/>
    <dgm:cxn modelId="{C0D1D7ED-CFFF-499F-BA9C-911FAACCC6EB}" type="presOf" srcId="{D2A037F5-60F7-4F54-901C-95E61F09DFEC}" destId="{DAE1513C-AD40-467A-8779-8C9A2640DB19}" srcOrd="0" destOrd="0" presId="urn:microsoft.com/office/officeart/2018/2/layout/IconVerticalSolidList"/>
    <dgm:cxn modelId="{4DFE225A-6E1F-4D7C-BFB3-F10ECD869379}" type="presParOf" srcId="{AA7B6B25-1394-49CB-B62F-8D713C2E7F8E}" destId="{D9729D92-94B9-4713-A569-E050F031C5FF}" srcOrd="0" destOrd="0" presId="urn:microsoft.com/office/officeart/2018/2/layout/IconVerticalSolidList"/>
    <dgm:cxn modelId="{14447637-2B7F-4A8E-A1EC-219E2DA0346B}" type="presParOf" srcId="{D9729D92-94B9-4713-A569-E050F031C5FF}" destId="{92056564-BB80-4E14-9B90-431723FDB750}" srcOrd="0" destOrd="0" presId="urn:microsoft.com/office/officeart/2018/2/layout/IconVerticalSolidList"/>
    <dgm:cxn modelId="{BCF3460C-EC97-4674-A86E-EC67233ECA9E}" type="presParOf" srcId="{D9729D92-94B9-4713-A569-E050F031C5FF}" destId="{C5F04D68-21C5-4F88-BC6F-0AC94933593A}" srcOrd="1" destOrd="0" presId="urn:microsoft.com/office/officeart/2018/2/layout/IconVerticalSolidList"/>
    <dgm:cxn modelId="{569970E2-AB9C-4084-A067-D307806BF381}" type="presParOf" srcId="{D9729D92-94B9-4713-A569-E050F031C5FF}" destId="{AE68088F-59F8-401F-9B4B-5DEDADB28898}" srcOrd="2" destOrd="0" presId="urn:microsoft.com/office/officeart/2018/2/layout/IconVerticalSolidList"/>
    <dgm:cxn modelId="{1FD39465-E46A-45FF-A42F-31C04BC18E7A}" type="presParOf" srcId="{D9729D92-94B9-4713-A569-E050F031C5FF}" destId="{FCD70EFD-A20F-42FC-8FC4-78AF756D1437}" srcOrd="3" destOrd="0" presId="urn:microsoft.com/office/officeart/2018/2/layout/IconVerticalSolidList"/>
    <dgm:cxn modelId="{80CF5BE7-D635-4776-91A7-E4286A3B59AF}" type="presParOf" srcId="{AA7B6B25-1394-49CB-B62F-8D713C2E7F8E}" destId="{4E393A61-B74E-4F2A-B4A1-82500829A1AE}" srcOrd="1" destOrd="0" presId="urn:microsoft.com/office/officeart/2018/2/layout/IconVerticalSolidList"/>
    <dgm:cxn modelId="{DE413E27-CB8F-486A-8E8B-97B3D1ED498D}" type="presParOf" srcId="{AA7B6B25-1394-49CB-B62F-8D713C2E7F8E}" destId="{7D41895E-A81F-43A7-B13F-B295DB266018}" srcOrd="2" destOrd="0" presId="urn:microsoft.com/office/officeart/2018/2/layout/IconVerticalSolidList"/>
    <dgm:cxn modelId="{D626C0D1-7CBB-4D42-A631-3CD9757526B1}" type="presParOf" srcId="{7D41895E-A81F-43A7-B13F-B295DB266018}" destId="{0B24A8E1-D57D-466A-84E3-A231A1B73D9D}" srcOrd="0" destOrd="0" presId="urn:microsoft.com/office/officeart/2018/2/layout/IconVerticalSolidList"/>
    <dgm:cxn modelId="{AB58CD1D-C9A9-4704-A354-A0EC8AAEB258}" type="presParOf" srcId="{7D41895E-A81F-43A7-B13F-B295DB266018}" destId="{CC7F5831-9473-44BA-93C7-9A81CDC3F5AE}" srcOrd="1" destOrd="0" presId="urn:microsoft.com/office/officeart/2018/2/layout/IconVerticalSolidList"/>
    <dgm:cxn modelId="{D754DB48-C759-4A51-AF9B-4BB883127BAE}" type="presParOf" srcId="{7D41895E-A81F-43A7-B13F-B295DB266018}" destId="{038CA460-AAFF-4BC5-B078-E10B1150057D}" srcOrd="2" destOrd="0" presId="urn:microsoft.com/office/officeart/2018/2/layout/IconVerticalSolidList"/>
    <dgm:cxn modelId="{AE59CE75-A7F2-4B74-BDE5-4F7E3A45582C}" type="presParOf" srcId="{7D41895E-A81F-43A7-B13F-B295DB266018}" destId="{DAE1513C-AD40-467A-8779-8C9A2640DB19}" srcOrd="3" destOrd="0" presId="urn:microsoft.com/office/officeart/2018/2/layout/IconVerticalSolidList"/>
    <dgm:cxn modelId="{5DBAC558-C29B-4F2F-8A9D-6C41CB1E2A20}" type="presParOf" srcId="{AA7B6B25-1394-49CB-B62F-8D713C2E7F8E}" destId="{6F18E42B-1458-4DFE-A6CB-4C89790F5788}" srcOrd="3" destOrd="0" presId="urn:microsoft.com/office/officeart/2018/2/layout/IconVerticalSolidList"/>
    <dgm:cxn modelId="{3B440ED3-5E2F-4F84-9E04-B3F307EDD685}" type="presParOf" srcId="{AA7B6B25-1394-49CB-B62F-8D713C2E7F8E}" destId="{8AEF0D8F-792C-451A-8F09-DB898F0AB0AB}" srcOrd="4" destOrd="0" presId="urn:microsoft.com/office/officeart/2018/2/layout/IconVerticalSolidList"/>
    <dgm:cxn modelId="{8B7EB775-71E6-4A47-A827-135BDF920862}" type="presParOf" srcId="{8AEF0D8F-792C-451A-8F09-DB898F0AB0AB}" destId="{82194FAC-8CEE-466D-9505-E49FE1E66C71}" srcOrd="0" destOrd="0" presId="urn:microsoft.com/office/officeart/2018/2/layout/IconVerticalSolidList"/>
    <dgm:cxn modelId="{0C3380C3-0B1C-4FE9-A09E-037243C9117F}" type="presParOf" srcId="{8AEF0D8F-792C-451A-8F09-DB898F0AB0AB}" destId="{11DAD5C8-7E42-4891-BF4E-1B412B0ADE71}" srcOrd="1" destOrd="0" presId="urn:microsoft.com/office/officeart/2018/2/layout/IconVerticalSolidList"/>
    <dgm:cxn modelId="{BC4C93AF-0CD0-40E7-9974-08EE1E591006}" type="presParOf" srcId="{8AEF0D8F-792C-451A-8F09-DB898F0AB0AB}" destId="{0A401E4F-2414-4584-B725-38104375BB91}" srcOrd="2" destOrd="0" presId="urn:microsoft.com/office/officeart/2018/2/layout/IconVerticalSolidList"/>
    <dgm:cxn modelId="{1603516D-EC76-422E-B748-DD476102EF04}" type="presParOf" srcId="{8AEF0D8F-792C-451A-8F09-DB898F0AB0AB}" destId="{14A40105-1A2A-47CC-B4D2-122C5AB76C41}" srcOrd="3" destOrd="0" presId="urn:microsoft.com/office/officeart/2018/2/layout/IconVerticalSolidList"/>
    <dgm:cxn modelId="{813663BF-DEB8-4512-A9AB-705828CEB1C8}" type="presParOf" srcId="{AA7B6B25-1394-49CB-B62F-8D713C2E7F8E}" destId="{B07197F3-1140-49CF-A620-0102AA72CD12}" srcOrd="5" destOrd="0" presId="urn:microsoft.com/office/officeart/2018/2/layout/IconVerticalSolidList"/>
    <dgm:cxn modelId="{2228DC7E-64D1-43FF-A507-AEBF73D07FA4}" type="presParOf" srcId="{AA7B6B25-1394-49CB-B62F-8D713C2E7F8E}" destId="{FCEF4CAF-ACAE-4333-AE1D-E7E4270E91F4}" srcOrd="6" destOrd="0" presId="urn:microsoft.com/office/officeart/2018/2/layout/IconVerticalSolidList"/>
    <dgm:cxn modelId="{2523A0C3-B977-4A24-A1DC-9002F518EC93}" type="presParOf" srcId="{FCEF4CAF-ACAE-4333-AE1D-E7E4270E91F4}" destId="{E874CEF8-CED4-45D6-8FC2-F54004C292C6}" srcOrd="0" destOrd="0" presId="urn:microsoft.com/office/officeart/2018/2/layout/IconVerticalSolidList"/>
    <dgm:cxn modelId="{5DA1883A-FF6E-435E-822A-074303827343}" type="presParOf" srcId="{FCEF4CAF-ACAE-4333-AE1D-E7E4270E91F4}" destId="{20B55FEB-35C4-4AD2-939B-D7E738E2E090}" srcOrd="1" destOrd="0" presId="urn:microsoft.com/office/officeart/2018/2/layout/IconVerticalSolidList"/>
    <dgm:cxn modelId="{7C24E01B-3269-4FB7-80B1-82E69CAA3F34}" type="presParOf" srcId="{FCEF4CAF-ACAE-4333-AE1D-E7E4270E91F4}" destId="{E42FC26E-86F9-4ED7-A033-E21CE89C0347}" srcOrd="2" destOrd="0" presId="urn:microsoft.com/office/officeart/2018/2/layout/IconVerticalSolidList"/>
    <dgm:cxn modelId="{7B765212-50CD-4860-AB75-209B47ADCAE1}" type="presParOf" srcId="{FCEF4CAF-ACAE-4333-AE1D-E7E4270E91F4}" destId="{0412F5B1-C71C-4A05-9217-ABFB0DCCB526}" srcOrd="3" destOrd="0" presId="urn:microsoft.com/office/officeart/2018/2/layout/IconVerticalSolidList"/>
    <dgm:cxn modelId="{D7CF8523-668F-479D-B8D7-FEBD084CD692}" type="presParOf" srcId="{AA7B6B25-1394-49CB-B62F-8D713C2E7F8E}" destId="{5E147CE9-4F1C-4272-8A25-94BDA29179F9}" srcOrd="7" destOrd="0" presId="urn:microsoft.com/office/officeart/2018/2/layout/IconVerticalSolidList"/>
    <dgm:cxn modelId="{51B85C16-A0EC-4AF9-842A-E4B96496FDE8}" type="presParOf" srcId="{AA7B6B25-1394-49CB-B62F-8D713C2E7F8E}" destId="{0AE8700D-8581-4AF3-8134-DAEDF81322F5}" srcOrd="8" destOrd="0" presId="urn:microsoft.com/office/officeart/2018/2/layout/IconVerticalSolidList"/>
    <dgm:cxn modelId="{2B1583A8-DF13-43C7-98AA-CA2D2E28BD19}" type="presParOf" srcId="{0AE8700D-8581-4AF3-8134-DAEDF81322F5}" destId="{7BDB3D72-1253-4ECB-AC80-E1847CFEE48F}" srcOrd="0" destOrd="0" presId="urn:microsoft.com/office/officeart/2018/2/layout/IconVerticalSolidList"/>
    <dgm:cxn modelId="{86EEEE1E-734B-4555-B7F2-0C0C2EA92A40}" type="presParOf" srcId="{0AE8700D-8581-4AF3-8134-DAEDF81322F5}" destId="{0F9DD84E-5D3F-4C65-8F02-0F5EEE5B6947}" srcOrd="1" destOrd="0" presId="urn:microsoft.com/office/officeart/2018/2/layout/IconVerticalSolidList"/>
    <dgm:cxn modelId="{84B892CD-8C8E-4BB4-8162-80E503D9CD5E}" type="presParOf" srcId="{0AE8700D-8581-4AF3-8134-DAEDF81322F5}" destId="{3EA241DB-5B14-45E6-955E-0A5CB2D77A85}" srcOrd="2" destOrd="0" presId="urn:microsoft.com/office/officeart/2018/2/layout/IconVerticalSolidList"/>
    <dgm:cxn modelId="{89880311-0297-44B2-9FAE-45B4953AE9F5}" type="presParOf" srcId="{0AE8700D-8581-4AF3-8134-DAEDF81322F5}" destId="{45CCF9B5-0084-44BB-8D15-4C7D41F51378}" srcOrd="3" destOrd="0" presId="urn:microsoft.com/office/officeart/2018/2/layout/IconVerticalSolidList"/>
    <dgm:cxn modelId="{D9A952E6-B9EC-4870-BA8A-D8629B36F008}" type="presParOf" srcId="{AA7B6B25-1394-49CB-B62F-8D713C2E7F8E}" destId="{66D80568-4DD7-44EC-8FE2-CA62F16F42D1}" srcOrd="9" destOrd="0" presId="urn:microsoft.com/office/officeart/2018/2/layout/IconVerticalSolidList"/>
    <dgm:cxn modelId="{03E3CF28-6474-48CA-8768-500DC52EDA95}" type="presParOf" srcId="{AA7B6B25-1394-49CB-B62F-8D713C2E7F8E}" destId="{5CBD68EB-E9B5-4465-80F6-33D3C37D96EC}" srcOrd="10" destOrd="0" presId="urn:microsoft.com/office/officeart/2018/2/layout/IconVerticalSolidList"/>
    <dgm:cxn modelId="{DFC8B000-783D-4B9C-8DDD-2C32671E6A68}" type="presParOf" srcId="{5CBD68EB-E9B5-4465-80F6-33D3C37D96EC}" destId="{AA4EB60C-3C75-4A2B-A3E1-B0974FCC2977}" srcOrd="0" destOrd="0" presId="urn:microsoft.com/office/officeart/2018/2/layout/IconVerticalSolidList"/>
    <dgm:cxn modelId="{84073735-7911-4B35-B40C-B35F22D98E61}" type="presParOf" srcId="{5CBD68EB-E9B5-4465-80F6-33D3C37D96EC}" destId="{147F5F43-D2B0-4094-9C2A-AA99819FDD10}" srcOrd="1" destOrd="0" presId="urn:microsoft.com/office/officeart/2018/2/layout/IconVerticalSolidList"/>
    <dgm:cxn modelId="{ABB4EDAC-2611-4AAC-89DA-8C992B4AB255}" type="presParOf" srcId="{5CBD68EB-E9B5-4465-80F6-33D3C37D96EC}" destId="{E44CF84F-2606-4F47-BE99-9B94268DBAF6}" srcOrd="2" destOrd="0" presId="urn:microsoft.com/office/officeart/2018/2/layout/IconVerticalSolidList"/>
    <dgm:cxn modelId="{09652FB6-AFCE-496B-95AF-250F34F8B5DD}" type="presParOf" srcId="{5CBD68EB-E9B5-4465-80F6-33D3C37D96EC}" destId="{397DB9A2-6AD8-4ADD-97EC-F4DB6AEE35F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56564-BB80-4E14-9B90-431723FDB750}">
      <dsp:nvSpPr>
        <dsp:cNvPr id="0" name=""/>
        <dsp:cNvSpPr/>
      </dsp:nvSpPr>
      <dsp:spPr>
        <a:xfrm>
          <a:off x="0" y="1804"/>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04D68-21C5-4F88-BC6F-0AC94933593A}">
      <dsp:nvSpPr>
        <dsp:cNvPr id="0" name=""/>
        <dsp:cNvSpPr/>
      </dsp:nvSpPr>
      <dsp:spPr>
        <a:xfrm>
          <a:off x="232606" y="174817"/>
          <a:ext cx="422920" cy="422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D70EFD-A20F-42FC-8FC4-78AF756D1437}">
      <dsp:nvSpPr>
        <dsp:cNvPr id="0" name=""/>
        <dsp:cNvSpPr/>
      </dsp:nvSpPr>
      <dsp:spPr>
        <a:xfrm>
          <a:off x="888133" y="1804"/>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GB" sz="1900" kern="1200" dirty="0"/>
            <a:t>Data Collections</a:t>
          </a:r>
          <a:endParaRPr lang="en-US" sz="1900" kern="1200" dirty="0"/>
        </a:p>
      </dsp:txBody>
      <dsp:txXfrm>
        <a:off x="888133" y="1804"/>
        <a:ext cx="5372966" cy="768947"/>
      </dsp:txXfrm>
    </dsp:sp>
    <dsp:sp modelId="{0B24A8E1-D57D-466A-84E3-A231A1B73D9D}">
      <dsp:nvSpPr>
        <dsp:cNvPr id="0" name=""/>
        <dsp:cNvSpPr/>
      </dsp:nvSpPr>
      <dsp:spPr>
        <a:xfrm>
          <a:off x="0" y="962988"/>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7F5831-9473-44BA-93C7-9A81CDC3F5AE}">
      <dsp:nvSpPr>
        <dsp:cNvPr id="0" name=""/>
        <dsp:cNvSpPr/>
      </dsp:nvSpPr>
      <dsp:spPr>
        <a:xfrm>
          <a:off x="232606" y="1136001"/>
          <a:ext cx="422920" cy="422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E1513C-AD40-467A-8779-8C9A2640DB19}">
      <dsp:nvSpPr>
        <dsp:cNvPr id="0" name=""/>
        <dsp:cNvSpPr/>
      </dsp:nvSpPr>
      <dsp:spPr>
        <a:xfrm>
          <a:off x="888133" y="962988"/>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GB" sz="1900" kern="1200" dirty="0"/>
            <a:t>Key Environmental Impacts</a:t>
          </a:r>
          <a:endParaRPr lang="en-US" sz="1900" kern="1200" dirty="0"/>
        </a:p>
      </dsp:txBody>
      <dsp:txXfrm>
        <a:off x="888133" y="962988"/>
        <a:ext cx="5372966" cy="768947"/>
      </dsp:txXfrm>
    </dsp:sp>
    <dsp:sp modelId="{82194FAC-8CEE-466D-9505-E49FE1E66C71}">
      <dsp:nvSpPr>
        <dsp:cNvPr id="0" name=""/>
        <dsp:cNvSpPr/>
      </dsp:nvSpPr>
      <dsp:spPr>
        <a:xfrm>
          <a:off x="0" y="1924172"/>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AD5C8-7E42-4891-BF4E-1B412B0ADE71}">
      <dsp:nvSpPr>
        <dsp:cNvPr id="0" name=""/>
        <dsp:cNvSpPr/>
      </dsp:nvSpPr>
      <dsp:spPr>
        <a:xfrm>
          <a:off x="232606" y="2097185"/>
          <a:ext cx="422920" cy="422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A40105-1A2A-47CC-B4D2-122C5AB76C41}">
      <dsp:nvSpPr>
        <dsp:cNvPr id="0" name=""/>
        <dsp:cNvSpPr/>
      </dsp:nvSpPr>
      <dsp:spPr>
        <a:xfrm>
          <a:off x="888133" y="1924172"/>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GB" sz="1900" kern="1200" dirty="0"/>
            <a:t>Measuring</a:t>
          </a:r>
          <a:endParaRPr lang="en-US" sz="1900" kern="1200" dirty="0"/>
        </a:p>
      </dsp:txBody>
      <dsp:txXfrm>
        <a:off x="888133" y="1924172"/>
        <a:ext cx="5372966" cy="768947"/>
      </dsp:txXfrm>
    </dsp:sp>
    <dsp:sp modelId="{E874CEF8-CED4-45D6-8FC2-F54004C292C6}">
      <dsp:nvSpPr>
        <dsp:cNvPr id="0" name=""/>
        <dsp:cNvSpPr/>
      </dsp:nvSpPr>
      <dsp:spPr>
        <a:xfrm>
          <a:off x="0" y="2885355"/>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55FEB-35C4-4AD2-939B-D7E738E2E090}">
      <dsp:nvSpPr>
        <dsp:cNvPr id="0" name=""/>
        <dsp:cNvSpPr/>
      </dsp:nvSpPr>
      <dsp:spPr>
        <a:xfrm>
          <a:off x="232606" y="3058368"/>
          <a:ext cx="422920" cy="4229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12F5B1-C71C-4A05-9217-ABFB0DCCB526}">
      <dsp:nvSpPr>
        <dsp:cNvPr id="0" name=""/>
        <dsp:cNvSpPr/>
      </dsp:nvSpPr>
      <dsp:spPr>
        <a:xfrm>
          <a:off x="888133" y="2885355"/>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GB" sz="1900" kern="1200" dirty="0"/>
            <a:t>Targets</a:t>
          </a:r>
          <a:endParaRPr lang="en-US" sz="1900" kern="1200" dirty="0"/>
        </a:p>
      </dsp:txBody>
      <dsp:txXfrm>
        <a:off x="888133" y="2885355"/>
        <a:ext cx="5372966" cy="768947"/>
      </dsp:txXfrm>
    </dsp:sp>
    <dsp:sp modelId="{7BDB3D72-1253-4ECB-AC80-E1847CFEE48F}">
      <dsp:nvSpPr>
        <dsp:cNvPr id="0" name=""/>
        <dsp:cNvSpPr/>
      </dsp:nvSpPr>
      <dsp:spPr>
        <a:xfrm>
          <a:off x="0" y="3846539"/>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DD84E-5D3F-4C65-8F02-0F5EEE5B6947}">
      <dsp:nvSpPr>
        <dsp:cNvPr id="0" name=""/>
        <dsp:cNvSpPr/>
      </dsp:nvSpPr>
      <dsp:spPr>
        <a:xfrm>
          <a:off x="232606" y="4019552"/>
          <a:ext cx="422920" cy="4229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CCF9B5-0084-44BB-8D15-4C7D41F51378}">
      <dsp:nvSpPr>
        <dsp:cNvPr id="0" name=""/>
        <dsp:cNvSpPr/>
      </dsp:nvSpPr>
      <dsp:spPr>
        <a:xfrm>
          <a:off x="888133" y="3846539"/>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GB" sz="1900" kern="1200" dirty="0"/>
            <a:t>Reporting</a:t>
          </a:r>
          <a:endParaRPr lang="en-US" sz="1900" kern="1200" dirty="0"/>
        </a:p>
      </dsp:txBody>
      <dsp:txXfrm>
        <a:off x="888133" y="3846539"/>
        <a:ext cx="5372966" cy="768947"/>
      </dsp:txXfrm>
    </dsp:sp>
    <dsp:sp modelId="{AA4EB60C-3C75-4A2B-A3E1-B0974FCC2977}">
      <dsp:nvSpPr>
        <dsp:cNvPr id="0" name=""/>
        <dsp:cNvSpPr/>
      </dsp:nvSpPr>
      <dsp:spPr>
        <a:xfrm>
          <a:off x="0" y="4807723"/>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7F5F43-D2B0-4094-9C2A-AA99819FDD10}">
      <dsp:nvSpPr>
        <dsp:cNvPr id="0" name=""/>
        <dsp:cNvSpPr/>
      </dsp:nvSpPr>
      <dsp:spPr>
        <a:xfrm>
          <a:off x="232606" y="4980736"/>
          <a:ext cx="422920" cy="4229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7DB9A2-6AD8-4ADD-97EC-F4DB6AEE35FB}">
      <dsp:nvSpPr>
        <dsp:cNvPr id="0" name=""/>
        <dsp:cNvSpPr/>
      </dsp:nvSpPr>
      <dsp:spPr>
        <a:xfrm>
          <a:off x="888133" y="4807723"/>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GB" sz="1900" kern="1200" dirty="0"/>
            <a:t>Recommendations</a:t>
          </a:r>
          <a:endParaRPr lang="en-US" sz="1900" kern="1200" dirty="0"/>
        </a:p>
      </dsp:txBody>
      <dsp:txXfrm>
        <a:off x="888133" y="4807723"/>
        <a:ext cx="5372966" cy="7689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11/15/2019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11/15/2019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CAFBBC-9101-4999-98F4-37DE46210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FEE7D4F-E06C-4F1E-9694-422AAAE42B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3" name="Rectangle 12">
            <a:extLst>
              <a:ext uri="{FF2B5EF4-FFF2-40B4-BE49-F238E27FC236}">
                <a16:creationId xmlns:a16="http://schemas.microsoft.com/office/drawing/2014/main" id="{0456077E-F215-462C-B07C-17E23CB90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76B34BE-9BD4-463B-8810-E90948ED29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98DB40D-2AF3-448E-AFC7-F3D9AD269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CC3869-750C-4B14-A5B5-81D9EAC2C8ED}"/>
              </a:ext>
            </a:extLst>
          </p:cNvPr>
          <p:cNvSpPr>
            <a:spLocks noGrp="1"/>
          </p:cNvSpPr>
          <p:nvPr>
            <p:ph type="ctrTitle"/>
          </p:nvPr>
        </p:nvSpPr>
        <p:spPr>
          <a:xfrm>
            <a:off x="680322" y="2063262"/>
            <a:ext cx="3739278" cy="2661138"/>
          </a:xfrm>
        </p:spPr>
        <p:txBody>
          <a:bodyPr>
            <a:normAutofit/>
          </a:bodyPr>
          <a:lstStyle/>
          <a:p>
            <a:r>
              <a:rPr lang="en-GB" sz="3400" dirty="0"/>
              <a:t>Annual Environmental Performance</a:t>
            </a:r>
          </a:p>
        </p:txBody>
      </p:sp>
      <p:sp>
        <p:nvSpPr>
          <p:cNvPr id="3" name="Subtitle 2">
            <a:extLst>
              <a:ext uri="{FF2B5EF4-FFF2-40B4-BE49-F238E27FC236}">
                <a16:creationId xmlns:a16="http://schemas.microsoft.com/office/drawing/2014/main" id="{FFEC1461-A083-42EC-AEE5-71F8C619694C}"/>
              </a:ext>
            </a:extLst>
          </p:cNvPr>
          <p:cNvSpPr>
            <a:spLocks noGrp="1"/>
          </p:cNvSpPr>
          <p:nvPr>
            <p:ph type="subTitle" idx="1"/>
          </p:nvPr>
        </p:nvSpPr>
        <p:spPr>
          <a:xfrm>
            <a:off x="680323" y="5101298"/>
            <a:ext cx="3739277" cy="1116622"/>
          </a:xfrm>
        </p:spPr>
        <p:txBody>
          <a:bodyPr>
            <a:normAutofit/>
          </a:bodyPr>
          <a:lstStyle/>
          <a:p>
            <a:r>
              <a:rPr lang="en-GB" dirty="0"/>
              <a:t>Report completed to include sites across South Wales and South West of England</a:t>
            </a:r>
          </a:p>
        </p:txBody>
      </p:sp>
      <p:pic>
        <p:nvPicPr>
          <p:cNvPr id="10" name="Picture 9">
            <a:extLst>
              <a:ext uri="{FF2B5EF4-FFF2-40B4-BE49-F238E27FC236}">
                <a16:creationId xmlns:a16="http://schemas.microsoft.com/office/drawing/2014/main" id="{852CE093-558F-410B-907E-755BBA7E4FE9}"/>
              </a:ext>
            </a:extLst>
          </p:cNvPr>
          <p:cNvPicPr/>
          <p:nvPr/>
        </p:nvPicPr>
        <p:blipFill>
          <a:blip r:embed="rId4"/>
          <a:stretch>
            <a:fillRect/>
          </a:stretch>
        </p:blipFill>
        <p:spPr>
          <a:xfrm>
            <a:off x="5254693" y="2762851"/>
            <a:ext cx="6156960" cy="923925"/>
          </a:xfrm>
          <a:prstGeom prst="rect">
            <a:avLst/>
          </a:prstGeom>
        </p:spPr>
      </p:pic>
      <p:sp>
        <p:nvSpPr>
          <p:cNvPr id="5" name="TextBox 4">
            <a:extLst>
              <a:ext uri="{FF2B5EF4-FFF2-40B4-BE49-F238E27FC236}">
                <a16:creationId xmlns:a16="http://schemas.microsoft.com/office/drawing/2014/main" id="{D261EB1E-433D-4C5A-852A-8405DDB9ED89}"/>
              </a:ext>
            </a:extLst>
          </p:cNvPr>
          <p:cNvSpPr txBox="1"/>
          <p:nvPr/>
        </p:nvSpPr>
        <p:spPr>
          <a:xfrm>
            <a:off x="9339971" y="3632731"/>
            <a:ext cx="2857500" cy="369332"/>
          </a:xfrm>
          <a:prstGeom prst="rect">
            <a:avLst/>
          </a:prstGeom>
          <a:noFill/>
        </p:spPr>
        <p:txBody>
          <a:bodyPr wrap="square" rtlCol="0">
            <a:spAutoFit/>
          </a:bodyPr>
          <a:lstStyle/>
          <a:p>
            <a:r>
              <a:rPr lang="en-GB" dirty="0">
                <a:solidFill>
                  <a:schemeClr val="bg1"/>
                </a:solidFill>
              </a:rPr>
              <a:t>2018 – 2019 Report</a:t>
            </a:r>
          </a:p>
        </p:txBody>
      </p:sp>
    </p:spTree>
    <p:extLst>
      <p:ext uri="{BB962C8B-B14F-4D97-AF65-F5344CB8AC3E}">
        <p14:creationId xmlns:p14="http://schemas.microsoft.com/office/powerpoint/2010/main" val="412046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3"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7CBF97-D01F-415B-8B24-D5E876CFC891}"/>
              </a:ext>
            </a:extLst>
          </p:cNvPr>
          <p:cNvSpPr>
            <a:spLocks noGrp="1"/>
          </p:cNvSpPr>
          <p:nvPr>
            <p:ph type="title"/>
          </p:nvPr>
        </p:nvSpPr>
        <p:spPr>
          <a:xfrm>
            <a:off x="680321" y="2063262"/>
            <a:ext cx="3739279" cy="2661052"/>
          </a:xfrm>
        </p:spPr>
        <p:txBody>
          <a:bodyPr>
            <a:normAutofit/>
          </a:bodyPr>
          <a:lstStyle/>
          <a:p>
            <a:pPr algn="r"/>
            <a:r>
              <a:rPr lang="en-GB" sz="4400" dirty="0">
                <a:solidFill>
                  <a:srgbClr val="FFFFFF"/>
                </a:solidFill>
              </a:rPr>
              <a:t>Welcome</a:t>
            </a:r>
          </a:p>
        </p:txBody>
      </p:sp>
      <p:sp>
        <p:nvSpPr>
          <p:cNvPr id="24" name="Content Placeholder 2">
            <a:extLst>
              <a:ext uri="{FF2B5EF4-FFF2-40B4-BE49-F238E27FC236}">
                <a16:creationId xmlns:a16="http://schemas.microsoft.com/office/drawing/2014/main" id="{9A04200C-6759-4D8E-8517-6E7984FF1CE8}"/>
              </a:ext>
            </a:extLst>
          </p:cNvPr>
          <p:cNvSpPr>
            <a:spLocks noGrp="1"/>
          </p:cNvSpPr>
          <p:nvPr>
            <p:ph idx="1"/>
          </p:nvPr>
        </p:nvSpPr>
        <p:spPr>
          <a:xfrm>
            <a:off x="5287995" y="661106"/>
            <a:ext cx="6257362" cy="5503101"/>
          </a:xfrm>
        </p:spPr>
        <p:txBody>
          <a:bodyPr anchor="ctr">
            <a:normAutofit/>
          </a:bodyPr>
          <a:lstStyle/>
          <a:p>
            <a:r>
              <a:rPr lang="en-GB" sz="2000" dirty="0">
                <a:solidFill>
                  <a:srgbClr val="FFFFFF"/>
                </a:solidFill>
              </a:rPr>
              <a:t>I am pleased to present this years annual environmental report based on the 2018/2019 year.</a:t>
            </a:r>
          </a:p>
          <a:p>
            <a:r>
              <a:rPr lang="en-GB" sz="2000" dirty="0">
                <a:solidFill>
                  <a:srgbClr val="FFFFFF"/>
                </a:solidFill>
              </a:rPr>
              <a:t>It has been a very busy year and we have seen an increase in volume but also from customer service demand. The narrowed delivery windows and increase in individual consignments has seen an increase in resources across all our sectors to cover demand.</a:t>
            </a:r>
          </a:p>
          <a:p>
            <a:r>
              <a:rPr lang="en-GB" sz="2000" dirty="0">
                <a:solidFill>
                  <a:srgbClr val="FFFFFF"/>
                </a:solidFill>
              </a:rPr>
              <a:t>We have opened our 6</a:t>
            </a:r>
            <a:r>
              <a:rPr lang="en-GB" sz="2000" baseline="30000" dirty="0">
                <a:solidFill>
                  <a:srgbClr val="FFFFFF"/>
                </a:solidFill>
              </a:rPr>
              <a:t>th</a:t>
            </a:r>
            <a:r>
              <a:rPr lang="en-GB" sz="2000" dirty="0">
                <a:solidFill>
                  <a:srgbClr val="FFFFFF"/>
                </a:solidFill>
              </a:rPr>
              <a:t> site and are pleased with the recruitment process and the implementation of processes.</a:t>
            </a:r>
          </a:p>
          <a:p>
            <a:r>
              <a:rPr lang="en-GB" sz="2000" dirty="0">
                <a:solidFill>
                  <a:srgbClr val="FFFFFF"/>
                </a:solidFill>
              </a:rPr>
              <a:t>To say it has been a challenging year is understated regarding our environmental goals. As the landscape changes we must endeavour with our goals and overall objectives to increase productivity within our areas. </a:t>
            </a:r>
          </a:p>
        </p:txBody>
      </p:sp>
    </p:spTree>
    <p:extLst>
      <p:ext uri="{BB962C8B-B14F-4D97-AF65-F5344CB8AC3E}">
        <p14:creationId xmlns:p14="http://schemas.microsoft.com/office/powerpoint/2010/main" val="409775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85B3-19CC-43B3-AFF1-646C3AA34BFC}"/>
              </a:ext>
            </a:extLst>
          </p:cNvPr>
          <p:cNvSpPr>
            <a:spLocks noGrp="1"/>
          </p:cNvSpPr>
          <p:nvPr>
            <p:ph type="title"/>
          </p:nvPr>
        </p:nvSpPr>
        <p:spPr>
          <a:xfrm>
            <a:off x="680321" y="753228"/>
            <a:ext cx="9613861" cy="1080938"/>
          </a:xfrm>
        </p:spPr>
        <p:txBody>
          <a:bodyPr>
            <a:normAutofit/>
          </a:bodyPr>
          <a:lstStyle/>
          <a:p>
            <a:r>
              <a:rPr lang="en-GB" dirty="0"/>
              <a:t>Environmental Performance Report</a:t>
            </a:r>
          </a:p>
        </p:txBody>
      </p:sp>
      <p:graphicFrame>
        <p:nvGraphicFramePr>
          <p:cNvPr id="7" name="Content Placeholder 6">
            <a:extLst>
              <a:ext uri="{FF2B5EF4-FFF2-40B4-BE49-F238E27FC236}">
                <a16:creationId xmlns:a16="http://schemas.microsoft.com/office/drawing/2014/main" id="{C29C019E-5978-4D20-9586-6E0B8A284126}"/>
              </a:ext>
            </a:extLst>
          </p:cNvPr>
          <p:cNvGraphicFramePr>
            <a:graphicFrameLocks noGrp="1"/>
          </p:cNvGraphicFramePr>
          <p:nvPr>
            <p:ph idx="1"/>
            <p:extLst>
              <p:ext uri="{D42A27DB-BD31-4B8C-83A1-F6EECF244321}">
                <p14:modId xmlns:p14="http://schemas.microsoft.com/office/powerpoint/2010/main" val="1107295795"/>
              </p:ext>
            </p:extLst>
          </p:nvPr>
        </p:nvGraphicFramePr>
        <p:xfrm>
          <a:off x="681037" y="2718208"/>
          <a:ext cx="10830641" cy="2836049"/>
        </p:xfrm>
        <a:graphic>
          <a:graphicData uri="http://schemas.openxmlformats.org/drawingml/2006/table">
            <a:tbl>
              <a:tblPr/>
              <a:tblGrid>
                <a:gridCol w="10830641">
                  <a:extLst>
                    <a:ext uri="{9D8B030D-6E8A-4147-A177-3AD203B41FA5}">
                      <a16:colId xmlns:a16="http://schemas.microsoft.com/office/drawing/2014/main" val="824248296"/>
                    </a:ext>
                  </a:extLst>
                </a:gridCol>
              </a:tblGrid>
              <a:tr h="638846">
                <a:tc>
                  <a:txBody>
                    <a:bodyPr/>
                    <a:lstStyle/>
                    <a:p>
                      <a:pPr algn="ctr" fontAlgn="t"/>
                      <a:r>
                        <a:rPr lang="en-GB" sz="1800" b="1" i="0" u="none" strike="noStrike" dirty="0">
                          <a:solidFill>
                            <a:srgbClr val="333333"/>
                          </a:solidFill>
                          <a:effectLst/>
                          <a:latin typeface="Arial" panose="020B0604020202020204" pitchFamily="34" charset="0"/>
                        </a:rPr>
                        <a:t>The company acknowledges our responsibility to the environment, and we express our commitment towards implementing practices which will promote environmental sustainability. </a:t>
                      </a:r>
                    </a:p>
                  </a:txBody>
                  <a:tcPr marL="13365" marR="13365" marT="13365" marB="0">
                    <a:lnL>
                      <a:noFill/>
                    </a:lnL>
                    <a:lnR>
                      <a:noFill/>
                    </a:lnR>
                    <a:lnT>
                      <a:noFill/>
                    </a:lnT>
                    <a:lnB>
                      <a:noFill/>
                    </a:lnB>
                  </a:tcPr>
                </a:tc>
                <a:extLst>
                  <a:ext uri="{0D108BD9-81ED-4DB2-BD59-A6C34878D82A}">
                    <a16:rowId xmlns:a16="http://schemas.microsoft.com/office/drawing/2014/main" val="1707876865"/>
                  </a:ext>
                </a:extLst>
              </a:tr>
              <a:tr h="638846">
                <a:tc>
                  <a:txBody>
                    <a:bodyPr/>
                    <a:lstStyle/>
                    <a:p>
                      <a:pPr algn="ctr" fontAlgn="t"/>
                      <a:r>
                        <a:rPr lang="en-GB" sz="1800" b="1" i="0" u="none" strike="noStrike" dirty="0">
                          <a:solidFill>
                            <a:srgbClr val="333333"/>
                          </a:solidFill>
                          <a:effectLst/>
                          <a:latin typeface="Arial" panose="020B0604020202020204" pitchFamily="34" charset="0"/>
                        </a:rPr>
                        <a:t>The following policy governs the management of the environmental aspects of our company, with specific focus on the conservation of resources and the reduction of waste.</a:t>
                      </a:r>
                    </a:p>
                  </a:txBody>
                  <a:tcPr marL="13365" marR="13365" marT="13365" marB="0">
                    <a:lnL>
                      <a:noFill/>
                    </a:lnL>
                    <a:lnR>
                      <a:noFill/>
                    </a:lnR>
                    <a:lnT>
                      <a:noFill/>
                    </a:lnT>
                    <a:lnB>
                      <a:noFill/>
                    </a:lnB>
                  </a:tcPr>
                </a:tc>
                <a:extLst>
                  <a:ext uri="{0D108BD9-81ED-4DB2-BD59-A6C34878D82A}">
                    <a16:rowId xmlns:a16="http://schemas.microsoft.com/office/drawing/2014/main" val="987951588"/>
                  </a:ext>
                </a:extLst>
              </a:tr>
              <a:tr h="919511">
                <a:tc>
                  <a:txBody>
                    <a:bodyPr/>
                    <a:lstStyle/>
                    <a:p>
                      <a:pPr algn="ctr" fontAlgn="t"/>
                      <a:r>
                        <a:rPr lang="en-GB" sz="1800" b="1" i="0" u="none" strike="noStrike" dirty="0">
                          <a:solidFill>
                            <a:srgbClr val="333333"/>
                          </a:solidFill>
                          <a:effectLst/>
                          <a:latin typeface="Arial" panose="020B0604020202020204" pitchFamily="34" charset="0"/>
                        </a:rPr>
                        <a:t>This policy relates to how all operations in our company will be continually reviewed and improved, so that we will truly be able to integrate environmental and social considerations into our everyday practices.</a:t>
                      </a:r>
                    </a:p>
                  </a:txBody>
                  <a:tcPr marL="13365" marR="13365" marT="13365" marB="0">
                    <a:lnL>
                      <a:noFill/>
                    </a:lnL>
                    <a:lnR>
                      <a:noFill/>
                    </a:lnR>
                    <a:lnT>
                      <a:noFill/>
                    </a:lnT>
                    <a:lnB>
                      <a:noFill/>
                    </a:lnB>
                  </a:tcPr>
                </a:tc>
                <a:extLst>
                  <a:ext uri="{0D108BD9-81ED-4DB2-BD59-A6C34878D82A}">
                    <a16:rowId xmlns:a16="http://schemas.microsoft.com/office/drawing/2014/main" val="1625704980"/>
                  </a:ext>
                </a:extLst>
              </a:tr>
              <a:tr h="638846">
                <a:tc>
                  <a:txBody>
                    <a:bodyPr/>
                    <a:lstStyle/>
                    <a:p>
                      <a:pPr algn="ctr" fontAlgn="t"/>
                      <a:r>
                        <a:rPr lang="en-GB" sz="1800" b="1" i="0" u="none" strike="noStrike" dirty="0">
                          <a:solidFill>
                            <a:srgbClr val="333333"/>
                          </a:solidFill>
                          <a:effectLst/>
                          <a:latin typeface="Arial" panose="020B0604020202020204" pitchFamily="34" charset="0"/>
                        </a:rPr>
                        <a:t>The company will consistently strive to raise awareness in the community, encourage participation and train employees in environmental matters.</a:t>
                      </a:r>
                    </a:p>
                  </a:txBody>
                  <a:tcPr marL="13365" marR="13365" marT="13365" marB="0">
                    <a:lnL>
                      <a:noFill/>
                    </a:lnL>
                    <a:lnR>
                      <a:noFill/>
                    </a:lnR>
                    <a:lnT>
                      <a:noFill/>
                    </a:lnT>
                    <a:lnB>
                      <a:noFill/>
                    </a:lnB>
                  </a:tcPr>
                </a:tc>
                <a:extLst>
                  <a:ext uri="{0D108BD9-81ED-4DB2-BD59-A6C34878D82A}">
                    <a16:rowId xmlns:a16="http://schemas.microsoft.com/office/drawing/2014/main" val="2589814717"/>
                  </a:ext>
                </a:extLst>
              </a:tr>
            </a:tbl>
          </a:graphicData>
        </a:graphic>
      </p:graphicFrame>
    </p:spTree>
    <p:extLst>
      <p:ext uri="{BB962C8B-B14F-4D97-AF65-F5344CB8AC3E}">
        <p14:creationId xmlns:p14="http://schemas.microsoft.com/office/powerpoint/2010/main" val="119512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313C60-4AAF-4AC5-BA71-5CB5845AE3D0}"/>
              </a:ext>
            </a:extLst>
          </p:cNvPr>
          <p:cNvSpPr>
            <a:spLocks noGrp="1"/>
          </p:cNvSpPr>
          <p:nvPr>
            <p:ph type="title"/>
          </p:nvPr>
        </p:nvSpPr>
        <p:spPr>
          <a:xfrm>
            <a:off x="680321" y="2063262"/>
            <a:ext cx="3739279" cy="2661052"/>
          </a:xfrm>
        </p:spPr>
        <p:txBody>
          <a:bodyPr>
            <a:normAutofit/>
          </a:bodyPr>
          <a:lstStyle/>
          <a:p>
            <a:pPr algn="r"/>
            <a:r>
              <a:rPr lang="en-GB" sz="4400" dirty="0"/>
              <a:t>Contents:</a:t>
            </a:r>
            <a:br>
              <a:rPr lang="en-GB" sz="4400" dirty="0"/>
            </a:br>
            <a:endParaRPr lang="en-GB" sz="4400" dirty="0"/>
          </a:p>
        </p:txBody>
      </p:sp>
      <p:graphicFrame>
        <p:nvGraphicFramePr>
          <p:cNvPr id="5" name="Content Placeholder 2">
            <a:extLst>
              <a:ext uri="{FF2B5EF4-FFF2-40B4-BE49-F238E27FC236}">
                <a16:creationId xmlns:a16="http://schemas.microsoft.com/office/drawing/2014/main" id="{FEC61721-4A03-4421-B916-C87E1BB3FBA9}"/>
              </a:ext>
            </a:extLst>
          </p:cNvPr>
          <p:cNvGraphicFramePr>
            <a:graphicFrameLocks noGrp="1"/>
          </p:cNvGraphicFramePr>
          <p:nvPr>
            <p:ph idx="1"/>
            <p:extLst>
              <p:ext uri="{D42A27DB-BD31-4B8C-83A1-F6EECF244321}">
                <p14:modId xmlns:p14="http://schemas.microsoft.com/office/powerpoint/2010/main" val="107029522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00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A20C-266E-4D07-8692-D2F275FC36E6}"/>
              </a:ext>
            </a:extLst>
          </p:cNvPr>
          <p:cNvSpPr>
            <a:spLocks noGrp="1"/>
          </p:cNvSpPr>
          <p:nvPr>
            <p:ph type="title"/>
          </p:nvPr>
        </p:nvSpPr>
        <p:spPr/>
        <p:txBody>
          <a:bodyPr/>
          <a:lstStyle/>
          <a:p>
            <a:r>
              <a:rPr lang="en-GB" dirty="0"/>
              <a:t>Data Collecting	</a:t>
            </a:r>
          </a:p>
        </p:txBody>
      </p:sp>
      <p:sp>
        <p:nvSpPr>
          <p:cNvPr id="3" name="Content Placeholder 2">
            <a:extLst>
              <a:ext uri="{FF2B5EF4-FFF2-40B4-BE49-F238E27FC236}">
                <a16:creationId xmlns:a16="http://schemas.microsoft.com/office/drawing/2014/main" id="{5F3DA4FC-00EB-484F-A241-121CE15ED600}"/>
              </a:ext>
            </a:extLst>
          </p:cNvPr>
          <p:cNvSpPr>
            <a:spLocks noGrp="1"/>
          </p:cNvSpPr>
          <p:nvPr>
            <p:ph idx="1"/>
          </p:nvPr>
        </p:nvSpPr>
        <p:spPr/>
        <p:txBody>
          <a:bodyPr>
            <a:normAutofit/>
          </a:bodyPr>
          <a:lstStyle/>
          <a:p>
            <a:pPr marL="0" indent="0">
              <a:buNone/>
            </a:pPr>
            <a:r>
              <a:rPr lang="en-GB" dirty="0"/>
              <a:t>Vehicle performance has been at the forefront of this years thinking and the overall collecting of day to day data.</a:t>
            </a:r>
          </a:p>
          <a:p>
            <a:pPr marL="0" indent="0">
              <a:buNone/>
            </a:pPr>
            <a:r>
              <a:rPr lang="en-GB" dirty="0"/>
              <a:t>Fuel consumption remains the highest fossil purchased fuel within the business. Collection of real time data has been implemented for all sites and is recorded daily. This information has been collated within internal security reporting mechanisms allowing for real time analysis and communication to delivery personnel.    </a:t>
            </a:r>
          </a:p>
          <a:p>
            <a:pPr marL="0" indent="0">
              <a:buNone/>
            </a:pPr>
            <a:r>
              <a:rPr lang="en-GB" dirty="0"/>
              <a:t>Individual performance for energies across the business is now recorded and monitored to allow KPI assessment and review.  </a:t>
            </a:r>
          </a:p>
        </p:txBody>
      </p:sp>
    </p:spTree>
    <p:extLst>
      <p:ext uri="{BB962C8B-B14F-4D97-AF65-F5344CB8AC3E}">
        <p14:creationId xmlns:p14="http://schemas.microsoft.com/office/powerpoint/2010/main" val="158198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4D90FF1-1CC5-4993-9B8C-F1974F1C6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0">
            <a:extLst>
              <a:ext uri="{FF2B5EF4-FFF2-40B4-BE49-F238E27FC236}">
                <a16:creationId xmlns:a16="http://schemas.microsoft.com/office/drawing/2014/main" id="{15139723-4AC8-425D-9AB8-BAB43C2064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12">
            <a:extLst>
              <a:ext uri="{FF2B5EF4-FFF2-40B4-BE49-F238E27FC236}">
                <a16:creationId xmlns:a16="http://schemas.microsoft.com/office/drawing/2014/main" id="{3E5519EF-92B0-492E-ABC9-05CDA8EFF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980807-4B1F-45E5-81A3-6C2CE5097BB6}"/>
              </a:ext>
            </a:extLst>
          </p:cNvPr>
          <p:cNvSpPr>
            <a:spLocks noGrp="1"/>
          </p:cNvSpPr>
          <p:nvPr>
            <p:ph type="title"/>
          </p:nvPr>
        </p:nvSpPr>
        <p:spPr>
          <a:xfrm>
            <a:off x="680321" y="753228"/>
            <a:ext cx="9613861" cy="1080938"/>
          </a:xfrm>
        </p:spPr>
        <p:txBody>
          <a:bodyPr>
            <a:normAutofit/>
          </a:bodyPr>
          <a:lstStyle/>
          <a:p>
            <a:r>
              <a:rPr lang="en-GB" dirty="0"/>
              <a:t>Volume Collecting</a:t>
            </a:r>
          </a:p>
        </p:txBody>
      </p:sp>
      <p:sp>
        <p:nvSpPr>
          <p:cNvPr id="26" name="Rectangle 14">
            <a:extLst>
              <a:ext uri="{FF2B5EF4-FFF2-40B4-BE49-F238E27FC236}">
                <a16:creationId xmlns:a16="http://schemas.microsoft.com/office/drawing/2014/main" id="{4E2D35B2-2CFA-4548-BA91-F6F3642B5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6">
            <a:extLst>
              <a:ext uri="{FF2B5EF4-FFF2-40B4-BE49-F238E27FC236}">
                <a16:creationId xmlns:a16="http://schemas.microsoft.com/office/drawing/2014/main" id="{D6C5C9BD-3F18-4B30-89C4-0A44351A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18">
            <a:extLst>
              <a:ext uri="{FF2B5EF4-FFF2-40B4-BE49-F238E27FC236}">
                <a16:creationId xmlns:a16="http://schemas.microsoft.com/office/drawing/2014/main" id="{26E8BBC6-652E-48FC-BFDA-5BD883AD1A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9" name="Picture 20">
            <a:extLst>
              <a:ext uri="{FF2B5EF4-FFF2-40B4-BE49-F238E27FC236}">
                <a16:creationId xmlns:a16="http://schemas.microsoft.com/office/drawing/2014/main" id="{7D1A2EB9-D190-4E30-A2BD-87A5E4B7EB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4" name="Content Placeholder 3">
            <a:extLst>
              <a:ext uri="{FF2B5EF4-FFF2-40B4-BE49-F238E27FC236}">
                <a16:creationId xmlns:a16="http://schemas.microsoft.com/office/drawing/2014/main" id="{CC72D682-A493-48AF-9F01-D7F8D5F1BD1C}"/>
              </a:ext>
            </a:extLst>
          </p:cNvPr>
          <p:cNvGraphicFramePr>
            <a:graphicFrameLocks noGrp="1"/>
          </p:cNvGraphicFramePr>
          <p:nvPr>
            <p:ph idx="1"/>
            <p:extLst>
              <p:ext uri="{D42A27DB-BD31-4B8C-83A1-F6EECF244321}">
                <p14:modId xmlns:p14="http://schemas.microsoft.com/office/powerpoint/2010/main" val="181896863"/>
              </p:ext>
            </p:extLst>
          </p:nvPr>
        </p:nvGraphicFramePr>
        <p:xfrm>
          <a:off x="681038" y="2427478"/>
          <a:ext cx="9433453" cy="316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3901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333345-06FE-431A-A170-B442B71B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3CF734-AF09-4284-A3AF-E1B79C0AA7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051DDCB9-F755-45C2-A2DF-09112F5CC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CE5D6A2-8420-4DDB-B2B9-F907655B9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62C9C-CC70-4963-BD36-E413C3ACA490}"/>
              </a:ext>
            </a:extLst>
          </p:cNvPr>
          <p:cNvSpPr>
            <a:spLocks noGrp="1"/>
          </p:cNvSpPr>
          <p:nvPr>
            <p:ph type="title"/>
          </p:nvPr>
        </p:nvSpPr>
        <p:spPr>
          <a:xfrm>
            <a:off x="680321" y="753228"/>
            <a:ext cx="7087552" cy="1080938"/>
          </a:xfrm>
        </p:spPr>
        <p:txBody>
          <a:bodyPr>
            <a:normAutofit/>
          </a:bodyPr>
          <a:lstStyle/>
          <a:p>
            <a:r>
              <a:rPr lang="en-GB" dirty="0"/>
              <a:t>Environmental Impacts	</a:t>
            </a:r>
          </a:p>
        </p:txBody>
      </p:sp>
      <p:pic>
        <p:nvPicPr>
          <p:cNvPr id="17" name="Picture 16">
            <a:extLst>
              <a:ext uri="{FF2B5EF4-FFF2-40B4-BE49-F238E27FC236}">
                <a16:creationId xmlns:a16="http://schemas.microsoft.com/office/drawing/2014/main" id="{495C9795-5873-43E5-A16C-324C15CF13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C52D5D00-4C99-4B5A-BD8D-23781292CF9C}"/>
              </a:ext>
            </a:extLst>
          </p:cNvPr>
          <p:cNvSpPr>
            <a:spLocks noGrp="1"/>
          </p:cNvSpPr>
          <p:nvPr>
            <p:ph idx="1"/>
          </p:nvPr>
        </p:nvSpPr>
        <p:spPr>
          <a:xfrm>
            <a:off x="680321" y="2336872"/>
            <a:ext cx="6423211" cy="3881047"/>
          </a:xfrm>
        </p:spPr>
        <p:txBody>
          <a:bodyPr>
            <a:normAutofit fontScale="92500" lnSpcReduction="10000"/>
          </a:bodyPr>
          <a:lstStyle/>
          <a:p>
            <a:r>
              <a:rPr lang="en-GB" sz="2000" dirty="0"/>
              <a:t>We have seen a growth of 5.6% in real time throughout 2018/19 and we are forecasting a 20.4% growth in 2019/20.</a:t>
            </a:r>
          </a:p>
          <a:p>
            <a:r>
              <a:rPr lang="en-GB" sz="2000" dirty="0"/>
              <a:t>Challenging customer demand has increased our fleet and therefore our dependence on fossil fuel, however I am pleased to announce that as of May 2018, Unitmovements has invested in electric delivery vehicles. </a:t>
            </a:r>
          </a:p>
          <a:p>
            <a:r>
              <a:rPr lang="en-GB" sz="2000" dirty="0"/>
              <a:t>We will monitor the increased electric consumption that is required and what we can do to reduce the amount of used.</a:t>
            </a:r>
          </a:p>
          <a:p>
            <a:r>
              <a:rPr lang="en-GB" sz="2000" dirty="0"/>
              <a:t>Increased congestion on major roads is having impact in the overall service, and air quality in certain pinch points is becoming concerning.    </a:t>
            </a:r>
          </a:p>
        </p:txBody>
      </p:sp>
      <p:graphicFrame>
        <p:nvGraphicFramePr>
          <p:cNvPr id="4" name="Chart 3">
            <a:extLst>
              <a:ext uri="{FF2B5EF4-FFF2-40B4-BE49-F238E27FC236}">
                <a16:creationId xmlns:a16="http://schemas.microsoft.com/office/drawing/2014/main" id="{CFEEA60A-7ED7-4986-BBA3-A6A8FEA20DB8}"/>
              </a:ext>
            </a:extLst>
          </p:cNvPr>
          <p:cNvGraphicFramePr>
            <a:graphicFrameLocks/>
          </p:cNvGraphicFramePr>
          <p:nvPr>
            <p:extLst>
              <p:ext uri="{D42A27DB-BD31-4B8C-83A1-F6EECF244321}">
                <p14:modId xmlns:p14="http://schemas.microsoft.com/office/powerpoint/2010/main" val="3601051420"/>
              </p:ext>
            </p:extLst>
          </p:nvPr>
        </p:nvGraphicFramePr>
        <p:xfrm>
          <a:off x="8187091" y="640080"/>
          <a:ext cx="3358478" cy="5577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936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32198-13E3-4E97-B505-965E99225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3066F2A-E0A8-41D2-B557-2460833942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6D00EF7-9F92-4E2C-9883-93BBD4104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32FFF6-F8A7-4809-AAA8-81D6254E5C71}"/>
              </a:ext>
            </a:extLst>
          </p:cNvPr>
          <p:cNvSpPr>
            <a:spLocks noGrp="1"/>
          </p:cNvSpPr>
          <p:nvPr>
            <p:ph type="title"/>
          </p:nvPr>
        </p:nvSpPr>
        <p:spPr>
          <a:xfrm>
            <a:off x="680321" y="4714194"/>
            <a:ext cx="8129353" cy="1311176"/>
          </a:xfrm>
        </p:spPr>
        <p:txBody>
          <a:bodyPr anchor="b">
            <a:normAutofit/>
          </a:bodyPr>
          <a:lstStyle/>
          <a:p>
            <a:pPr algn="r"/>
            <a:r>
              <a:rPr lang="en-GB" sz="4800" dirty="0"/>
              <a:t>Measuring  - Analysis KPIs</a:t>
            </a:r>
          </a:p>
        </p:txBody>
      </p:sp>
      <p:sp>
        <p:nvSpPr>
          <p:cNvPr id="15" name="Rectangle 14">
            <a:extLst>
              <a:ext uri="{FF2B5EF4-FFF2-40B4-BE49-F238E27FC236}">
                <a16:creationId xmlns:a16="http://schemas.microsoft.com/office/drawing/2014/main" id="{75D49BE6-5837-4B8A-AD43-B837B9540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C58D9F2E-A2BB-4E1F-9101-4758CAB39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4FF09B4-A0F7-42EF-8DEB-CBE18169A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441F297-7115-4BBC-A28B-164E120A5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0" name="Content Placeholder 3">
            <a:extLst>
              <a:ext uri="{FF2B5EF4-FFF2-40B4-BE49-F238E27FC236}">
                <a16:creationId xmlns:a16="http://schemas.microsoft.com/office/drawing/2014/main" id="{932D1B08-2509-4115-9BCB-297BEE49AF1F}"/>
              </a:ext>
            </a:extLst>
          </p:cNvPr>
          <p:cNvGraphicFramePr>
            <a:graphicFrameLocks noGrp="1"/>
          </p:cNvGraphicFramePr>
          <p:nvPr>
            <p:ph idx="1"/>
            <p:extLst>
              <p:ext uri="{D42A27DB-BD31-4B8C-83A1-F6EECF244321}">
                <p14:modId xmlns:p14="http://schemas.microsoft.com/office/powerpoint/2010/main" val="3806798549"/>
              </p:ext>
            </p:extLst>
          </p:nvPr>
        </p:nvGraphicFramePr>
        <p:xfrm>
          <a:off x="722726" y="644525"/>
          <a:ext cx="10727502" cy="3605215"/>
        </p:xfrm>
        <a:graphic>
          <a:graphicData uri="http://schemas.openxmlformats.org/drawingml/2006/table">
            <a:tbl>
              <a:tblPr firstRow="1" bandRow="1"/>
              <a:tblGrid>
                <a:gridCol w="1546307">
                  <a:extLst>
                    <a:ext uri="{9D8B030D-6E8A-4147-A177-3AD203B41FA5}">
                      <a16:colId xmlns:a16="http://schemas.microsoft.com/office/drawing/2014/main" val="2832077767"/>
                    </a:ext>
                  </a:extLst>
                </a:gridCol>
                <a:gridCol w="3284924">
                  <a:extLst>
                    <a:ext uri="{9D8B030D-6E8A-4147-A177-3AD203B41FA5}">
                      <a16:colId xmlns:a16="http://schemas.microsoft.com/office/drawing/2014/main" val="4152661449"/>
                    </a:ext>
                  </a:extLst>
                </a:gridCol>
                <a:gridCol w="1730886">
                  <a:extLst>
                    <a:ext uri="{9D8B030D-6E8A-4147-A177-3AD203B41FA5}">
                      <a16:colId xmlns:a16="http://schemas.microsoft.com/office/drawing/2014/main" val="4222719967"/>
                    </a:ext>
                  </a:extLst>
                </a:gridCol>
                <a:gridCol w="1439887">
                  <a:extLst>
                    <a:ext uri="{9D8B030D-6E8A-4147-A177-3AD203B41FA5}">
                      <a16:colId xmlns:a16="http://schemas.microsoft.com/office/drawing/2014/main" val="2436847065"/>
                    </a:ext>
                  </a:extLst>
                </a:gridCol>
                <a:gridCol w="1372480">
                  <a:extLst>
                    <a:ext uri="{9D8B030D-6E8A-4147-A177-3AD203B41FA5}">
                      <a16:colId xmlns:a16="http://schemas.microsoft.com/office/drawing/2014/main" val="1224712352"/>
                    </a:ext>
                  </a:extLst>
                </a:gridCol>
                <a:gridCol w="1353018">
                  <a:extLst>
                    <a:ext uri="{9D8B030D-6E8A-4147-A177-3AD203B41FA5}">
                      <a16:colId xmlns:a16="http://schemas.microsoft.com/office/drawing/2014/main" val="2473008949"/>
                    </a:ext>
                  </a:extLst>
                </a:gridCol>
              </a:tblGrid>
              <a:tr h="322405">
                <a:tc>
                  <a:txBody>
                    <a:bodyPr/>
                    <a:lstStyle/>
                    <a:p>
                      <a:pPr algn="ctr" fontAlgn="ctr"/>
                      <a:r>
                        <a:rPr lang="en-GB" sz="1700" b="0" i="0" u="none" strike="noStrike" dirty="0">
                          <a:solidFill>
                            <a:srgbClr val="000000"/>
                          </a:solidFill>
                          <a:effectLst/>
                          <a:latin typeface="Calibri" panose="020F0502020204030204" pitchFamily="34" charset="0"/>
                        </a:rPr>
                        <a:t>Issue</a:t>
                      </a:r>
                    </a:p>
                  </a:txBody>
                  <a:tcPr marL="11597" marR="11597" marT="11597"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700" b="0" i="0" u="none" strike="noStrike" dirty="0">
                          <a:solidFill>
                            <a:srgbClr val="000000"/>
                          </a:solidFill>
                          <a:effectLst/>
                          <a:latin typeface="Calibri" panose="020F0502020204030204" pitchFamily="34" charset="0"/>
                        </a:rPr>
                        <a:t>Description</a:t>
                      </a:r>
                    </a:p>
                  </a:txBody>
                  <a:tcPr marL="11597" marR="11597" marT="11597"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700" b="0" i="0" u="none" strike="noStrike" dirty="0">
                          <a:solidFill>
                            <a:srgbClr val="000000"/>
                          </a:solidFill>
                          <a:effectLst/>
                          <a:latin typeface="Calibri" panose="020F0502020204030204" pitchFamily="34" charset="0"/>
                        </a:rPr>
                        <a:t>Target Reduction</a:t>
                      </a:r>
                    </a:p>
                  </a:txBody>
                  <a:tcPr marL="11597" marR="11597" marT="11597"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700" b="0" i="0" u="none" strike="noStrike" dirty="0">
                          <a:solidFill>
                            <a:srgbClr val="000000"/>
                          </a:solidFill>
                          <a:effectLst/>
                          <a:latin typeface="Calibri" panose="020F0502020204030204" pitchFamily="34" charset="0"/>
                        </a:rPr>
                        <a:t>Volume</a:t>
                      </a:r>
                    </a:p>
                  </a:txBody>
                  <a:tcPr marL="11597" marR="11597" marT="11597"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700" b="0" i="0" u="none" strike="noStrike" dirty="0">
                          <a:solidFill>
                            <a:srgbClr val="000000"/>
                          </a:solidFill>
                          <a:effectLst/>
                          <a:latin typeface="Calibri" panose="020F0502020204030204" pitchFamily="34" charset="0"/>
                        </a:rPr>
                        <a:t>Progress</a:t>
                      </a:r>
                    </a:p>
                  </a:txBody>
                  <a:tcPr marL="11597" marR="11597" marT="11597"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700" b="0" i="0" u="none" strike="noStrike" dirty="0">
                          <a:solidFill>
                            <a:srgbClr val="000000"/>
                          </a:solidFill>
                          <a:effectLst/>
                          <a:latin typeface="Calibri" panose="020F0502020204030204" pitchFamily="34" charset="0"/>
                        </a:rPr>
                        <a:t>By Date</a:t>
                      </a:r>
                    </a:p>
                  </a:txBody>
                  <a:tcPr marL="11597" marR="11597" marT="11597"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64847587"/>
                  </a:ext>
                </a:extLst>
              </a:tr>
              <a:tr h="322405">
                <a:tc>
                  <a:txBody>
                    <a:bodyPr/>
                    <a:lstStyle/>
                    <a:p>
                      <a:pPr algn="ctr" fontAlgn="b"/>
                      <a:r>
                        <a:rPr lang="en-GB" sz="1700" b="0" i="0" u="none" strike="noStrike" dirty="0">
                          <a:solidFill>
                            <a:srgbClr val="000000"/>
                          </a:solidFill>
                          <a:effectLst/>
                          <a:latin typeface="Calibri" panose="020F0502020204030204" pitchFamily="34" charset="0"/>
                        </a:rPr>
                        <a:t>Carbon (CO2)</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Diesel (Delivery Vehicles)</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25%</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700" b="0" i="0" u="none" strike="noStrike" dirty="0">
                          <a:solidFill>
                            <a:srgbClr val="000000"/>
                          </a:solidFill>
                          <a:effectLst/>
                          <a:latin typeface="Calibri" panose="020F0502020204030204" pitchFamily="34" charset="0"/>
                        </a:rPr>
                        <a:t>131722</a:t>
                      </a:r>
                    </a:p>
                  </a:txBody>
                  <a:tcPr marL="11597" marR="11597" marT="11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-1%</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700" b="0" i="0" u="none" strike="noStrike" dirty="0">
                          <a:solidFill>
                            <a:srgbClr val="000000"/>
                          </a:solidFill>
                          <a:effectLst/>
                          <a:latin typeface="Calibri" panose="020F0502020204030204" pitchFamily="34" charset="0"/>
                        </a:rPr>
                        <a:t>2021</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962676"/>
                  </a:ext>
                </a:extLst>
              </a:tr>
              <a:tr h="322405">
                <a:tc>
                  <a:txBody>
                    <a:bodyPr/>
                    <a:lstStyle/>
                    <a:p>
                      <a:pPr algn="ctr" fontAlgn="b"/>
                      <a:r>
                        <a:rPr lang="en-GB" sz="1700" b="0" i="0" u="none" strike="noStrike" dirty="0">
                          <a:solidFill>
                            <a:srgbClr val="000000"/>
                          </a:solidFill>
                          <a:effectLst/>
                          <a:latin typeface="Calibri" panose="020F0502020204030204" pitchFamily="34" charset="0"/>
                        </a:rPr>
                        <a:t>Waste</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General Waste</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25%</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700" b="0" i="0" u="none" strike="noStrike" dirty="0">
                          <a:solidFill>
                            <a:srgbClr val="000000"/>
                          </a:solidFill>
                          <a:effectLst/>
                          <a:latin typeface="Calibri" panose="020F0502020204030204" pitchFamily="34" charset="0"/>
                        </a:rPr>
                        <a:t>131722</a:t>
                      </a:r>
                    </a:p>
                  </a:txBody>
                  <a:tcPr marL="11597" marR="11597" marT="11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15%</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700" b="0" i="0" u="none" strike="noStrike" dirty="0">
                          <a:solidFill>
                            <a:srgbClr val="000000"/>
                          </a:solidFill>
                          <a:effectLst/>
                          <a:latin typeface="Calibri" panose="020F0502020204030204" pitchFamily="34" charset="0"/>
                        </a:rPr>
                        <a:t>2020</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396637"/>
                  </a:ext>
                </a:extLst>
              </a:tr>
              <a:tr h="322405">
                <a:tc>
                  <a:txBody>
                    <a:bodyPr/>
                    <a:lstStyle/>
                    <a:p>
                      <a:pPr algn="ctr" fontAlgn="b"/>
                      <a:r>
                        <a:rPr lang="en-GB" sz="1700" b="0" i="0" u="none" strike="noStrike" dirty="0">
                          <a:solidFill>
                            <a:srgbClr val="000000"/>
                          </a:solidFill>
                          <a:effectLst/>
                          <a:latin typeface="Calibri" panose="020F0502020204030204" pitchFamily="34" charset="0"/>
                        </a:rPr>
                        <a:t>Recycling</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Cardboard/Plastics - Segregated</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100%</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700" b="0" i="0" u="none" strike="noStrike" dirty="0">
                          <a:solidFill>
                            <a:srgbClr val="000000"/>
                          </a:solidFill>
                          <a:effectLst/>
                          <a:latin typeface="Calibri" panose="020F0502020204030204" pitchFamily="34" charset="0"/>
                        </a:rPr>
                        <a:t>131722</a:t>
                      </a:r>
                    </a:p>
                  </a:txBody>
                  <a:tcPr marL="11597" marR="11597" marT="11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99%</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700" b="0" i="0" u="none" strike="noStrike" dirty="0">
                          <a:solidFill>
                            <a:srgbClr val="000000"/>
                          </a:solidFill>
                          <a:effectLst/>
                          <a:latin typeface="Calibri" panose="020F0502020204030204" pitchFamily="34" charset="0"/>
                        </a:rPr>
                        <a:t>2019</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26456"/>
                  </a:ext>
                </a:extLst>
              </a:tr>
              <a:tr h="322405">
                <a:tc>
                  <a:txBody>
                    <a:bodyPr/>
                    <a:lstStyle/>
                    <a:p>
                      <a:pPr algn="ctr" fontAlgn="b"/>
                      <a:r>
                        <a:rPr lang="en-GB" sz="1700" b="0" i="0" u="none" strike="noStrike" dirty="0">
                          <a:solidFill>
                            <a:srgbClr val="000000"/>
                          </a:solidFill>
                          <a:effectLst/>
                          <a:latin typeface="Calibri" panose="020F0502020204030204" pitchFamily="34" charset="0"/>
                        </a:rPr>
                        <a:t>Water</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Consumption Volume</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20%</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700" b="0" i="0" u="none" strike="noStrike" dirty="0">
                          <a:solidFill>
                            <a:srgbClr val="000000"/>
                          </a:solidFill>
                          <a:effectLst/>
                          <a:latin typeface="Calibri" panose="020F0502020204030204" pitchFamily="34" charset="0"/>
                        </a:rPr>
                        <a:t>131722</a:t>
                      </a:r>
                    </a:p>
                  </a:txBody>
                  <a:tcPr marL="11597" marR="11597" marT="11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32%</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700" b="0" i="0" u="none" strike="noStrike" dirty="0">
                          <a:solidFill>
                            <a:srgbClr val="000000"/>
                          </a:solidFill>
                          <a:effectLst/>
                          <a:latin typeface="Calibri" panose="020F0502020204030204" pitchFamily="34" charset="0"/>
                        </a:rPr>
                        <a:t>2020</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142293"/>
                  </a:ext>
                </a:extLst>
              </a:tr>
              <a:tr h="322405">
                <a:tc>
                  <a:txBody>
                    <a:bodyPr/>
                    <a:lstStyle/>
                    <a:p>
                      <a:pPr algn="ctr" fontAlgn="b"/>
                      <a:r>
                        <a:rPr lang="en-GB" sz="1700" b="0" i="0" u="none" strike="noStrike" dirty="0">
                          <a:solidFill>
                            <a:srgbClr val="000000"/>
                          </a:solidFill>
                          <a:effectLst/>
                          <a:latin typeface="Calibri" panose="020F0502020204030204" pitchFamily="34" charset="0"/>
                        </a:rPr>
                        <a:t>Energy</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Consumption Volume</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20%</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700" b="0" i="0" u="none" strike="noStrike" dirty="0">
                          <a:solidFill>
                            <a:srgbClr val="000000"/>
                          </a:solidFill>
                          <a:effectLst/>
                          <a:latin typeface="Calibri" panose="020F0502020204030204" pitchFamily="34" charset="0"/>
                        </a:rPr>
                        <a:t>131722</a:t>
                      </a:r>
                    </a:p>
                  </a:txBody>
                  <a:tcPr marL="11597" marR="11597" marT="11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700" b="0" i="0" u="none" strike="noStrike" dirty="0">
                          <a:solidFill>
                            <a:srgbClr val="000000"/>
                          </a:solidFill>
                          <a:effectLst/>
                          <a:latin typeface="Calibri" panose="020F0502020204030204" pitchFamily="34" charset="0"/>
                        </a:rPr>
                        <a:t>-16%</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700" b="0" i="0" u="none" strike="noStrike" dirty="0">
                          <a:solidFill>
                            <a:srgbClr val="000000"/>
                          </a:solidFill>
                          <a:effectLst/>
                          <a:latin typeface="Calibri" panose="020F0502020204030204" pitchFamily="34" charset="0"/>
                        </a:rPr>
                        <a:t>2021</a:t>
                      </a:r>
                    </a:p>
                  </a:txBody>
                  <a:tcPr marL="11597" marR="11597" marT="115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652069"/>
                  </a:ext>
                </a:extLst>
              </a:tr>
              <a:tr h="351785">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0908478"/>
                  </a:ext>
                </a:extLst>
              </a:tr>
              <a:tr h="351785">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extLst>
                  <a:ext uri="{0D108BD9-81ED-4DB2-BD59-A6C34878D82A}">
                    <a16:rowId xmlns:a16="http://schemas.microsoft.com/office/drawing/2014/main" val="941819450"/>
                  </a:ext>
                </a:extLst>
              </a:tr>
              <a:tr h="322405">
                <a:tc>
                  <a:txBody>
                    <a:bodyPr/>
                    <a:lstStyle/>
                    <a:p>
                      <a:pPr algn="l" fontAlgn="b"/>
                      <a:r>
                        <a:rPr lang="en-GB" sz="1700" b="0" i="0" u="none" strike="noStrike" dirty="0">
                          <a:solidFill>
                            <a:srgbClr val="000000"/>
                          </a:solidFill>
                          <a:effectLst/>
                          <a:latin typeface="Calibri" panose="020F0502020204030204" pitchFamily="34" charset="0"/>
                        </a:rPr>
                        <a:t> </a:t>
                      </a:r>
                    </a:p>
                  </a:txBody>
                  <a:tcPr marL="11597" marR="11597" marT="11597" marB="0" anchor="b">
                    <a:lnL>
                      <a:noFill/>
                    </a:lnL>
                    <a:lnR>
                      <a:noFill/>
                    </a:lnR>
                    <a:lnT>
                      <a:noFill/>
                    </a:lnT>
                    <a:lnB>
                      <a:noFill/>
                    </a:lnB>
                    <a:solidFill>
                      <a:srgbClr val="FF0000"/>
                    </a:solidFill>
                  </a:tcPr>
                </a:tc>
                <a:tc gridSpan="3">
                  <a:txBody>
                    <a:bodyPr/>
                    <a:lstStyle/>
                    <a:p>
                      <a:pPr algn="l" fontAlgn="b"/>
                      <a:r>
                        <a:rPr lang="en-GB" sz="1700" b="0" i="0" u="none" strike="noStrike" dirty="0">
                          <a:solidFill>
                            <a:srgbClr val="000000"/>
                          </a:solidFill>
                          <a:effectLst/>
                          <a:latin typeface="Calibri" panose="020F0502020204030204" pitchFamily="34" charset="0"/>
                        </a:rPr>
                        <a:t>Indicates that progress is well behind trend to meet 2021 target</a:t>
                      </a:r>
                    </a:p>
                  </a:txBody>
                  <a:tcPr marL="11597" marR="11597" marT="11597"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extLst>
                  <a:ext uri="{0D108BD9-81ED-4DB2-BD59-A6C34878D82A}">
                    <a16:rowId xmlns:a16="http://schemas.microsoft.com/office/drawing/2014/main" val="1750820369"/>
                  </a:ext>
                </a:extLst>
              </a:tr>
              <a:tr h="322405">
                <a:tc>
                  <a:txBody>
                    <a:bodyPr/>
                    <a:lstStyle/>
                    <a:p>
                      <a:pPr algn="l" fontAlgn="b"/>
                      <a:r>
                        <a:rPr lang="en-GB" sz="1700" b="0" i="0" u="none" strike="noStrike" dirty="0">
                          <a:solidFill>
                            <a:srgbClr val="000000"/>
                          </a:solidFill>
                          <a:effectLst/>
                          <a:latin typeface="Calibri" panose="020F0502020204030204" pitchFamily="34" charset="0"/>
                        </a:rPr>
                        <a:t> </a:t>
                      </a:r>
                    </a:p>
                  </a:txBody>
                  <a:tcPr marL="11597" marR="11597" marT="11597" marB="0" anchor="b">
                    <a:lnL>
                      <a:noFill/>
                    </a:lnL>
                    <a:lnR>
                      <a:noFill/>
                    </a:lnR>
                    <a:lnT>
                      <a:noFill/>
                    </a:lnT>
                    <a:lnB>
                      <a:noFill/>
                    </a:lnB>
                    <a:solidFill>
                      <a:srgbClr val="FFFF00"/>
                    </a:solidFill>
                  </a:tcPr>
                </a:tc>
                <a:tc gridSpan="4">
                  <a:txBody>
                    <a:bodyPr/>
                    <a:lstStyle/>
                    <a:p>
                      <a:pPr algn="l" fontAlgn="b"/>
                      <a:r>
                        <a:rPr lang="en-GB" sz="1700" b="0" i="0" u="none" strike="noStrike" dirty="0">
                          <a:solidFill>
                            <a:srgbClr val="000000"/>
                          </a:solidFill>
                          <a:effectLst/>
                          <a:latin typeface="Calibri" panose="020F0502020204030204" pitchFamily="34" charset="0"/>
                        </a:rPr>
                        <a:t>Indicates that progress is behind trend but can still recover to meet 2019 target</a:t>
                      </a:r>
                    </a:p>
                  </a:txBody>
                  <a:tcPr marL="11597" marR="11597" marT="11597"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extLst>
                  <a:ext uri="{0D108BD9-81ED-4DB2-BD59-A6C34878D82A}">
                    <a16:rowId xmlns:a16="http://schemas.microsoft.com/office/drawing/2014/main" val="1687842428"/>
                  </a:ext>
                </a:extLst>
              </a:tr>
              <a:tr h="322405">
                <a:tc>
                  <a:txBody>
                    <a:bodyPr/>
                    <a:lstStyle/>
                    <a:p>
                      <a:pPr algn="l" fontAlgn="b"/>
                      <a:r>
                        <a:rPr lang="en-GB" sz="1700" b="0" i="0" u="none" strike="noStrike" dirty="0">
                          <a:solidFill>
                            <a:srgbClr val="000000"/>
                          </a:solidFill>
                          <a:effectLst/>
                          <a:latin typeface="Calibri" panose="020F0502020204030204" pitchFamily="34" charset="0"/>
                        </a:rPr>
                        <a:t> </a:t>
                      </a:r>
                    </a:p>
                  </a:txBody>
                  <a:tcPr marL="11597" marR="11597" marT="11597" marB="0" anchor="b">
                    <a:lnL>
                      <a:noFill/>
                    </a:lnL>
                    <a:lnR>
                      <a:noFill/>
                    </a:lnR>
                    <a:lnT>
                      <a:noFill/>
                    </a:lnT>
                    <a:lnB>
                      <a:noFill/>
                    </a:lnB>
                    <a:solidFill>
                      <a:srgbClr val="92D050"/>
                    </a:solidFill>
                  </a:tcPr>
                </a:tc>
                <a:tc gridSpan="2">
                  <a:txBody>
                    <a:bodyPr/>
                    <a:lstStyle/>
                    <a:p>
                      <a:pPr algn="l" fontAlgn="b"/>
                      <a:r>
                        <a:rPr lang="en-GB" sz="1700" b="0" i="0" u="none" strike="noStrike" dirty="0">
                          <a:solidFill>
                            <a:srgbClr val="000000"/>
                          </a:solidFill>
                          <a:effectLst/>
                          <a:latin typeface="Calibri" panose="020F0502020204030204" pitchFamily="34" charset="0"/>
                        </a:rPr>
                        <a:t>Indicates that progress is on trend to meet 2019 target</a:t>
                      </a:r>
                    </a:p>
                  </a:txBody>
                  <a:tcPr marL="11597" marR="11597" marT="11597" marB="0" anchor="b">
                    <a:lnL>
                      <a:noFill/>
                    </a:lnL>
                    <a:lnR>
                      <a:noFill/>
                    </a:lnR>
                    <a:lnT>
                      <a:noFill/>
                    </a:lnT>
                    <a:lnB>
                      <a:noFill/>
                    </a:lnB>
                  </a:tcPr>
                </a:tc>
                <a:tc hMerge="1">
                  <a:txBody>
                    <a:bodyPr/>
                    <a:lstStyle/>
                    <a:p>
                      <a:endParaRPr lang="en-GB"/>
                    </a:p>
                  </a:txBody>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tc>
                  <a:txBody>
                    <a:bodyPr/>
                    <a:lstStyle/>
                    <a:p>
                      <a:pPr algn="l" fontAlgn="b"/>
                      <a:endParaRPr lang="en-GB" sz="1700" b="0" i="0" u="none" strike="noStrike" dirty="0">
                        <a:solidFill>
                          <a:srgbClr val="000000"/>
                        </a:solidFill>
                        <a:effectLst/>
                        <a:latin typeface="Calibri" panose="020F0502020204030204" pitchFamily="34" charset="0"/>
                      </a:endParaRPr>
                    </a:p>
                  </a:txBody>
                  <a:tcPr marL="11597" marR="11597" marT="11597" marB="0" anchor="b">
                    <a:lnL>
                      <a:noFill/>
                    </a:lnL>
                    <a:lnR>
                      <a:noFill/>
                    </a:lnR>
                    <a:lnT>
                      <a:noFill/>
                    </a:lnT>
                    <a:lnB>
                      <a:noFill/>
                    </a:lnB>
                  </a:tcPr>
                </a:tc>
                <a:extLst>
                  <a:ext uri="{0D108BD9-81ED-4DB2-BD59-A6C34878D82A}">
                    <a16:rowId xmlns:a16="http://schemas.microsoft.com/office/drawing/2014/main" val="2491540750"/>
                  </a:ext>
                </a:extLst>
              </a:tr>
            </a:tbl>
          </a:graphicData>
        </a:graphic>
      </p:graphicFrame>
    </p:spTree>
    <p:extLst>
      <p:ext uri="{BB962C8B-B14F-4D97-AF65-F5344CB8AC3E}">
        <p14:creationId xmlns:p14="http://schemas.microsoft.com/office/powerpoint/2010/main" val="314800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FC4-AC82-4310-A458-9FA1B44BCEA9}"/>
              </a:ext>
            </a:extLst>
          </p:cNvPr>
          <p:cNvSpPr>
            <a:spLocks noGrp="1"/>
          </p:cNvSpPr>
          <p:nvPr>
            <p:ph type="title"/>
          </p:nvPr>
        </p:nvSpPr>
        <p:spPr/>
        <p:txBody>
          <a:bodyPr/>
          <a:lstStyle/>
          <a:p>
            <a:r>
              <a:rPr lang="en-GB" dirty="0"/>
              <a:t>Recommendations and Environmental Objectives</a:t>
            </a:r>
          </a:p>
        </p:txBody>
      </p:sp>
      <p:sp>
        <p:nvSpPr>
          <p:cNvPr id="3" name="Content Placeholder 2">
            <a:extLst>
              <a:ext uri="{FF2B5EF4-FFF2-40B4-BE49-F238E27FC236}">
                <a16:creationId xmlns:a16="http://schemas.microsoft.com/office/drawing/2014/main" id="{F93034F5-5736-4D8E-9EDB-060BC56A3AFF}"/>
              </a:ext>
            </a:extLst>
          </p:cNvPr>
          <p:cNvSpPr>
            <a:spLocks noGrp="1"/>
          </p:cNvSpPr>
          <p:nvPr>
            <p:ph idx="1"/>
          </p:nvPr>
        </p:nvSpPr>
        <p:spPr/>
        <p:txBody>
          <a:bodyPr>
            <a:normAutofit fontScale="92500"/>
          </a:bodyPr>
          <a:lstStyle/>
          <a:p>
            <a:r>
              <a:rPr lang="en-GB" dirty="0"/>
              <a:t>We have seen disappointing results regarding CO2 emissions this year, especially considering the introduction of electric vehicles. 2017 recommendation was to implement alternative fuels to reduce the CO2. </a:t>
            </a:r>
          </a:p>
          <a:p>
            <a:r>
              <a:rPr lang="en-GB" dirty="0"/>
              <a:t>We are able to quantify why the increase had occurred. Another recommendation is to work with our clients for greater understanding of the current ways of working and its impacts.</a:t>
            </a:r>
          </a:p>
          <a:p>
            <a:r>
              <a:rPr lang="en-GB" dirty="0"/>
              <a:t>Energy has increased in the last 12 months, mainly down to evening works - new targets to be produced.</a:t>
            </a:r>
          </a:p>
          <a:p>
            <a:r>
              <a:rPr lang="en-GB" dirty="0"/>
              <a:t>Waste and other recycling rates are strong and the team are proud to have achieved this target.  </a:t>
            </a:r>
          </a:p>
        </p:txBody>
      </p:sp>
    </p:spTree>
    <p:extLst>
      <p:ext uri="{BB962C8B-B14F-4D97-AF65-F5344CB8AC3E}">
        <p14:creationId xmlns:p14="http://schemas.microsoft.com/office/powerpoint/2010/main" val="16351667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otalTime>127</TotalTime>
  <Words>675</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Berlin</vt:lpstr>
      <vt:lpstr>Annual Environmental Performance</vt:lpstr>
      <vt:lpstr>Welcome</vt:lpstr>
      <vt:lpstr>Environmental Performance Report</vt:lpstr>
      <vt:lpstr>Contents: </vt:lpstr>
      <vt:lpstr>Data Collecting </vt:lpstr>
      <vt:lpstr>Volume Collecting</vt:lpstr>
      <vt:lpstr>Environmental Impacts </vt:lpstr>
      <vt:lpstr>Measuring  - Analysis KPIs</vt:lpstr>
      <vt:lpstr>Recommendations and Environmental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Environmental Performance</dc:title>
  <dc:creator>Ben Thomas</dc:creator>
  <cp:lastModifiedBy>David Thomas</cp:lastModifiedBy>
  <cp:revision>12</cp:revision>
  <cp:lastPrinted>2019-11-14T15:04:16Z</cp:lastPrinted>
  <dcterms:created xsi:type="dcterms:W3CDTF">2019-11-14T15:03:22Z</dcterms:created>
  <dcterms:modified xsi:type="dcterms:W3CDTF">2019-11-15T09:07:07Z</dcterms:modified>
</cp:coreProperties>
</file>